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6738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E6B"/>
        </a:solidFill>
        <a:effectLst/>
      </p:bgPr>
    </p:bg>
    <p:spTree>
      <p:nvGrpSpPr>
        <p:cNvPr id="1" name=""/>
        <p:cNvGrpSpPr/>
        <p:nvPr/>
      </p:nvGrpSpPr>
      <p:grpSpPr>
        <a:xfrm>
          <a:off x="0" y="0"/>
          <a:ext cx="0" cy="0"/>
          <a:chOff x="0" y="0"/>
          <a:chExt cx="0" cy="0"/>
        </a:xfrm>
      </p:grpSpPr>
      <p:sp>
        <p:nvSpPr>
          <p:cNvPr id="2" name="Text 0"/>
          <p:cNvSpPr/>
          <p:nvPr/>
        </p:nvSpPr>
        <p:spPr>
          <a:xfrm>
            <a:off x="548640" y="1097280"/>
            <a:ext cx="8046720" cy="502920"/>
          </a:xfrm>
          <a:prstGeom prst="rect">
            <a:avLst/>
          </a:prstGeom>
          <a:noFill/>
          <a:ln/>
        </p:spPr>
        <p:txBody>
          <a:bodyPr wrap="square" rtlCol="0" anchor="ctr"/>
          <a:lstStyle/>
          <a:p>
            <a:pPr marL="0" indent="0" algn="ctr">
              <a:buNone/>
            </a:pPr>
            <a:r>
              <a:rPr lang="en-US" sz="3000" b="1" dirty="0">
                <a:solidFill>
                  <a:srgbClr val="FFD166"/>
                </a:solidFill>
                <a:latin typeface="Cambria" pitchFamily="34" charset="0"/>
                <a:ea typeface="Cambria" pitchFamily="34" charset="-122"/>
                <a:cs typeface="Cambria" pitchFamily="34" charset="-120"/>
              </a:rPr>
              <a:t>INTEGRATION MANAGEMENT OFFICE</a:t>
            </a:r>
            <a:endParaRPr lang="en-US" sz="3000" dirty="0"/>
          </a:p>
        </p:txBody>
      </p:sp>
      <p:sp>
        <p:nvSpPr>
          <p:cNvPr id="3" name="Text 1"/>
          <p:cNvSpPr/>
          <p:nvPr/>
        </p:nvSpPr>
        <p:spPr>
          <a:xfrm>
            <a:off x="548640" y="1600200"/>
            <a:ext cx="8046720" cy="594360"/>
          </a:xfrm>
          <a:prstGeom prst="rect">
            <a:avLst/>
          </a:prstGeom>
          <a:noFill/>
          <a:ln/>
        </p:spPr>
        <p:txBody>
          <a:bodyPr wrap="square"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M&amp;A DAY 1 READINESS</a:t>
            </a:r>
            <a:endParaRPr lang="en-US" sz="4400" dirty="0"/>
          </a:p>
        </p:txBody>
      </p:sp>
      <p:sp>
        <p:nvSpPr>
          <p:cNvPr id="4" name="Shape 2"/>
          <p:cNvSpPr/>
          <p:nvPr/>
        </p:nvSpPr>
        <p:spPr>
          <a:xfrm>
            <a:off x="548640" y="2304288"/>
            <a:ext cx="8046720" cy="50292"/>
          </a:xfrm>
          <a:prstGeom prst="rect">
            <a:avLst/>
          </a:prstGeom>
          <a:solidFill>
            <a:srgbClr val="FFD166"/>
          </a:solidFill>
          <a:ln w="12700">
            <a:solidFill>
              <a:srgbClr val="FFD166"/>
            </a:solidFill>
            <a:prstDash val="solid"/>
          </a:ln>
        </p:spPr>
        <p:txBody>
          <a:bodyPr/>
          <a:lstStyle/>
          <a:p>
            <a:endParaRPr lang="en-US"/>
          </a:p>
        </p:txBody>
      </p:sp>
      <p:sp>
        <p:nvSpPr>
          <p:cNvPr id="5" name="Text 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A8CAFE"/>
                </a:solidFill>
                <a:latin typeface="Calibri" pitchFamily="34" charset="0"/>
                <a:ea typeface="Calibri" pitchFamily="34" charset="-122"/>
                <a:cs typeface="Calibri" pitchFamily="34" charset="-120"/>
              </a:rPr>
              <a:t>© 100-Day Advisors  ·  MandAPlaybook.com</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WHAT THIS DECK COVERS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IMO Day 1 Integration — Readiness &amp; Execution</a:t>
            </a:r>
            <a:endParaRPr lang="en-US" sz="2600" dirty="0"/>
          </a:p>
        </p:txBody>
      </p:sp>
      <p:sp>
        <p:nvSpPr>
          <p:cNvPr id="6" name="Text 4"/>
          <p:cNvSpPr/>
          <p:nvPr/>
        </p:nvSpPr>
        <p:spPr>
          <a:xfrm>
            <a:off x="274320" y="146304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01</a:t>
            </a:r>
            <a:endParaRPr lang="en-US" sz="2200" dirty="0"/>
          </a:p>
        </p:txBody>
      </p:sp>
      <p:sp>
        <p:nvSpPr>
          <p:cNvPr id="7" name="Text 5"/>
          <p:cNvSpPr/>
          <p:nvPr/>
        </p:nvSpPr>
        <p:spPr>
          <a:xfrm>
            <a:off x="658368" y="146304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Integration Timeline</a:t>
            </a:r>
            <a:endParaRPr lang="en-US" sz="1250" dirty="0"/>
          </a:p>
        </p:txBody>
      </p:sp>
      <p:sp>
        <p:nvSpPr>
          <p:cNvPr id="8" name="Text 6"/>
          <p:cNvSpPr/>
          <p:nvPr/>
        </p:nvSpPr>
        <p:spPr>
          <a:xfrm>
            <a:off x="658368" y="170992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Pre-Close milestones, Day 1 Readiness gate, and Week 1 priorities mapped to the March 2 close.</a:t>
            </a:r>
            <a:endParaRPr lang="en-US" sz="1100" dirty="0"/>
          </a:p>
        </p:txBody>
      </p:sp>
      <p:sp>
        <p:nvSpPr>
          <p:cNvPr id="9" name="Shape 7"/>
          <p:cNvSpPr/>
          <p:nvPr/>
        </p:nvSpPr>
        <p:spPr>
          <a:xfrm>
            <a:off x="658368" y="1700784"/>
            <a:ext cx="3803904" cy="0"/>
          </a:xfrm>
          <a:prstGeom prst="line">
            <a:avLst/>
          </a:prstGeom>
          <a:noFill/>
          <a:ln w="9525">
            <a:solidFill>
              <a:srgbClr val="C8D8F0"/>
            </a:solidFill>
            <a:prstDash val="solid"/>
          </a:ln>
        </p:spPr>
        <p:txBody>
          <a:bodyPr/>
          <a:lstStyle/>
          <a:p>
            <a:endParaRPr lang="en-US"/>
          </a:p>
        </p:txBody>
      </p:sp>
      <p:sp>
        <p:nvSpPr>
          <p:cNvPr id="10" name="Text 8"/>
          <p:cNvSpPr/>
          <p:nvPr/>
        </p:nvSpPr>
        <p:spPr>
          <a:xfrm>
            <a:off x="274320" y="219456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02</a:t>
            </a:r>
            <a:endParaRPr lang="en-US" sz="2200" dirty="0"/>
          </a:p>
        </p:txBody>
      </p:sp>
      <p:sp>
        <p:nvSpPr>
          <p:cNvPr id="11" name="Text 9"/>
          <p:cNvSpPr/>
          <p:nvPr/>
        </p:nvSpPr>
        <p:spPr>
          <a:xfrm>
            <a:off x="658368" y="219456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Day 1 Readiness Checklist</a:t>
            </a:r>
            <a:endParaRPr lang="en-US" sz="1250" dirty="0"/>
          </a:p>
        </p:txBody>
      </p:sp>
      <p:sp>
        <p:nvSpPr>
          <p:cNvPr id="12" name="Text 10"/>
          <p:cNvSpPr/>
          <p:nvPr/>
        </p:nvSpPr>
        <p:spPr>
          <a:xfrm>
            <a:off x="658368" y="244144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10 critical tasks confirmed complete before close — war room, communications, checklists, and dry runs.</a:t>
            </a:r>
            <a:endParaRPr lang="en-US" sz="1100" dirty="0"/>
          </a:p>
        </p:txBody>
      </p:sp>
      <p:sp>
        <p:nvSpPr>
          <p:cNvPr id="13" name="Shape 11"/>
          <p:cNvSpPr/>
          <p:nvPr/>
        </p:nvSpPr>
        <p:spPr>
          <a:xfrm>
            <a:off x="658368" y="2432304"/>
            <a:ext cx="3803904" cy="0"/>
          </a:xfrm>
          <a:prstGeom prst="line">
            <a:avLst/>
          </a:prstGeom>
          <a:noFill/>
          <a:ln w="9525">
            <a:solidFill>
              <a:srgbClr val="C8D8F0"/>
            </a:solidFill>
            <a:prstDash val="solid"/>
          </a:ln>
        </p:spPr>
        <p:txBody>
          <a:bodyPr/>
          <a:lstStyle/>
          <a:p>
            <a:endParaRPr lang="en-US"/>
          </a:p>
        </p:txBody>
      </p:sp>
      <p:sp>
        <p:nvSpPr>
          <p:cNvPr id="14" name="Text 12"/>
          <p:cNvSpPr/>
          <p:nvPr/>
        </p:nvSpPr>
        <p:spPr>
          <a:xfrm>
            <a:off x="274320" y="292608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03</a:t>
            </a:r>
            <a:endParaRPr lang="en-US" sz="2200" dirty="0"/>
          </a:p>
        </p:txBody>
      </p:sp>
      <p:sp>
        <p:nvSpPr>
          <p:cNvPr id="15" name="Text 13"/>
          <p:cNvSpPr/>
          <p:nvPr/>
        </p:nvSpPr>
        <p:spPr>
          <a:xfrm>
            <a:off x="658368" y="292608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Day 1 / Week 1 Actions</a:t>
            </a:r>
            <a:endParaRPr lang="en-US" sz="1250" dirty="0"/>
          </a:p>
        </p:txBody>
      </p:sp>
      <p:sp>
        <p:nvSpPr>
          <p:cNvPr id="16" name="Text 14"/>
          <p:cNvSpPr/>
          <p:nvPr/>
        </p:nvSpPr>
        <p:spPr>
          <a:xfrm>
            <a:off x="658368" y="317296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War room activation, all-workstream stand-up, hourly monitoring, end-of-day debrief, and Week 1 cadence.</a:t>
            </a:r>
            <a:endParaRPr lang="en-US" sz="1100" dirty="0"/>
          </a:p>
        </p:txBody>
      </p:sp>
      <p:sp>
        <p:nvSpPr>
          <p:cNvPr id="17" name="Shape 15"/>
          <p:cNvSpPr/>
          <p:nvPr/>
        </p:nvSpPr>
        <p:spPr>
          <a:xfrm>
            <a:off x="658368" y="3163824"/>
            <a:ext cx="3803904" cy="0"/>
          </a:xfrm>
          <a:prstGeom prst="line">
            <a:avLst/>
          </a:prstGeom>
          <a:noFill/>
          <a:ln w="9525">
            <a:solidFill>
              <a:srgbClr val="C8D8F0"/>
            </a:solidFill>
            <a:prstDash val="solid"/>
          </a:ln>
        </p:spPr>
        <p:txBody>
          <a:bodyPr/>
          <a:lstStyle/>
          <a:p>
            <a:endParaRPr lang="en-US"/>
          </a:p>
        </p:txBody>
      </p:sp>
      <p:sp>
        <p:nvSpPr>
          <p:cNvPr id="18" name="Text 16"/>
          <p:cNvSpPr/>
          <p:nvPr/>
        </p:nvSpPr>
        <p:spPr>
          <a:xfrm>
            <a:off x="4709160" y="146304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04</a:t>
            </a:r>
            <a:endParaRPr lang="en-US" sz="2200" dirty="0"/>
          </a:p>
        </p:txBody>
      </p:sp>
      <p:sp>
        <p:nvSpPr>
          <p:cNvPr id="19" name="Text 17"/>
          <p:cNvSpPr/>
          <p:nvPr/>
        </p:nvSpPr>
        <p:spPr>
          <a:xfrm>
            <a:off x="5093208" y="146304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Governance &amp; Coordination</a:t>
            </a:r>
            <a:endParaRPr lang="en-US" sz="1250" dirty="0"/>
          </a:p>
        </p:txBody>
      </p:sp>
      <p:sp>
        <p:nvSpPr>
          <p:cNvPr id="20" name="Text 18"/>
          <p:cNvSpPr/>
          <p:nvPr/>
        </p:nvSpPr>
        <p:spPr>
          <a:xfrm>
            <a:off x="5093208" y="170992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Steering Committee structure, workstream lead accountability, escalation paths, and synergy tracking.</a:t>
            </a:r>
            <a:endParaRPr lang="en-US" sz="1100" dirty="0"/>
          </a:p>
        </p:txBody>
      </p:sp>
      <p:sp>
        <p:nvSpPr>
          <p:cNvPr id="21" name="Shape 19"/>
          <p:cNvSpPr/>
          <p:nvPr/>
        </p:nvSpPr>
        <p:spPr>
          <a:xfrm>
            <a:off x="5093208" y="1700784"/>
            <a:ext cx="3803904" cy="0"/>
          </a:xfrm>
          <a:prstGeom prst="line">
            <a:avLst/>
          </a:prstGeom>
          <a:noFill/>
          <a:ln w="9525">
            <a:solidFill>
              <a:srgbClr val="C8D8F0"/>
            </a:solidFill>
            <a:prstDash val="solid"/>
          </a:ln>
        </p:spPr>
        <p:txBody>
          <a:bodyPr/>
          <a:lstStyle/>
          <a:p>
            <a:endParaRPr lang="en-US"/>
          </a:p>
        </p:txBody>
      </p:sp>
      <p:sp>
        <p:nvSpPr>
          <p:cNvPr id="22" name="Text 20"/>
          <p:cNvSpPr/>
          <p:nvPr/>
        </p:nvSpPr>
        <p:spPr>
          <a:xfrm>
            <a:off x="4709160" y="219456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05</a:t>
            </a:r>
            <a:endParaRPr lang="en-US" sz="2200" dirty="0"/>
          </a:p>
        </p:txBody>
      </p:sp>
      <p:sp>
        <p:nvSpPr>
          <p:cNvPr id="23" name="Text 21"/>
          <p:cNvSpPr/>
          <p:nvPr/>
        </p:nvSpPr>
        <p:spPr>
          <a:xfrm>
            <a:off x="5093208" y="219456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Cross-Workstream Oversight</a:t>
            </a:r>
            <a:endParaRPr lang="en-US" sz="1250" dirty="0"/>
          </a:p>
        </p:txBody>
      </p:sp>
      <p:sp>
        <p:nvSpPr>
          <p:cNvPr id="24" name="Text 22"/>
          <p:cNvSpPr/>
          <p:nvPr/>
        </p:nvSpPr>
        <p:spPr>
          <a:xfrm>
            <a:off x="5093208" y="244144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Dependency management, conflict resolution, RAID log maintenance, and milestone gate reviews.</a:t>
            </a:r>
            <a:endParaRPr lang="en-US" sz="1100" dirty="0"/>
          </a:p>
        </p:txBody>
      </p:sp>
      <p:sp>
        <p:nvSpPr>
          <p:cNvPr id="25" name="Shape 23"/>
          <p:cNvSpPr/>
          <p:nvPr/>
        </p:nvSpPr>
        <p:spPr>
          <a:xfrm>
            <a:off x="5093208" y="2432304"/>
            <a:ext cx="3803904" cy="0"/>
          </a:xfrm>
          <a:prstGeom prst="line">
            <a:avLst/>
          </a:prstGeom>
          <a:noFill/>
          <a:ln w="9525">
            <a:solidFill>
              <a:srgbClr val="C8D8F0"/>
            </a:solidFill>
            <a:prstDash val="solid"/>
          </a:ln>
        </p:spPr>
        <p:txBody>
          <a:bodyPr/>
          <a:lstStyle/>
          <a:p>
            <a:endParaRPr lang="en-US"/>
          </a:p>
        </p:txBody>
      </p:sp>
      <p:sp>
        <p:nvSpPr>
          <p:cNvPr id="26" name="Text 24"/>
          <p:cNvSpPr/>
          <p:nvPr/>
        </p:nvSpPr>
        <p:spPr>
          <a:xfrm>
            <a:off x="4709160" y="2926080"/>
            <a:ext cx="365760" cy="658368"/>
          </a:xfrm>
          <a:prstGeom prst="rect">
            <a:avLst/>
          </a:prstGeom>
          <a:noFill/>
          <a:ln/>
        </p:spPr>
        <p:txBody>
          <a:bodyPr wrap="square" rtlCol="0" anchor="ctr"/>
          <a:lstStyle/>
          <a:p>
            <a:pPr marL="0" indent="0" algn="ctr">
              <a:buNone/>
            </a:pPr>
            <a:r>
              <a:rPr lang="en-US" sz="2200" b="1" dirty="0">
                <a:solidFill>
                  <a:srgbClr val="FFD166"/>
                </a:solidFill>
                <a:latin typeface="Cambria" pitchFamily="34" charset="0"/>
                <a:ea typeface="Cambria" pitchFamily="34" charset="-122"/>
                <a:cs typeface="Cambria" pitchFamily="34" charset="-120"/>
              </a:rPr>
              <a:t>06</a:t>
            </a:r>
            <a:endParaRPr lang="en-US" sz="2200" dirty="0"/>
          </a:p>
        </p:txBody>
      </p:sp>
      <p:sp>
        <p:nvSpPr>
          <p:cNvPr id="27" name="Text 25"/>
          <p:cNvSpPr/>
          <p:nvPr/>
        </p:nvSpPr>
        <p:spPr>
          <a:xfrm>
            <a:off x="5093208" y="2926080"/>
            <a:ext cx="3803904" cy="237744"/>
          </a:xfrm>
          <a:prstGeom prst="rect">
            <a:avLst/>
          </a:prstGeom>
          <a:noFill/>
          <a:ln/>
        </p:spPr>
        <p:txBody>
          <a:bodyPr wrap="square" rtlCol="0" anchor="b"/>
          <a:lstStyle/>
          <a:p>
            <a:pPr marL="0" indent="0">
              <a:buNone/>
            </a:pPr>
            <a:r>
              <a:rPr lang="en-US" sz="1250" b="1" dirty="0">
                <a:solidFill>
                  <a:srgbClr val="0A2E6B"/>
                </a:solidFill>
                <a:latin typeface="Calibri" pitchFamily="34" charset="0"/>
                <a:ea typeface="Calibri" pitchFamily="34" charset="-122"/>
                <a:cs typeface="Calibri" pitchFamily="34" charset="-120"/>
              </a:rPr>
              <a:t>Key Risks &amp; Mitigations</a:t>
            </a:r>
            <a:endParaRPr lang="en-US" sz="1250" dirty="0"/>
          </a:p>
        </p:txBody>
      </p:sp>
      <p:sp>
        <p:nvSpPr>
          <p:cNvPr id="28" name="Text 26"/>
          <p:cNvSpPr/>
          <p:nvPr/>
        </p:nvSpPr>
        <p:spPr>
          <a:xfrm>
            <a:off x="5093208" y="3172968"/>
            <a:ext cx="3803904" cy="411480"/>
          </a:xfrm>
          <a:prstGeom prst="rect">
            <a:avLst/>
          </a:prstGeom>
          <a:noFill/>
          <a:ln/>
        </p:spPr>
        <p:txBody>
          <a:bodyPr wrap="square" rtlCol="0" anchor="t"/>
          <a:lstStyle/>
          <a:p>
            <a:pPr marL="0" indent="0">
              <a:buNone/>
            </a:pPr>
            <a:r>
              <a:rPr lang="en-US" sz="1100" dirty="0">
                <a:solidFill>
                  <a:srgbClr val="0A1A35"/>
                </a:solidFill>
                <a:latin typeface="Calibri" pitchFamily="34" charset="0"/>
                <a:ea typeface="Calibri" pitchFamily="34" charset="-122"/>
                <a:cs typeface="Calibri" pitchFamily="34" charset="-120"/>
              </a:rPr>
              <a:t>Top RAID items: open items resolution, meeting attendance, dependency tracking, and synergy validation.</a:t>
            </a:r>
            <a:endParaRPr lang="en-US" sz="1100" dirty="0"/>
          </a:p>
        </p:txBody>
      </p:sp>
      <p:sp>
        <p:nvSpPr>
          <p:cNvPr id="29" name="Shape 27"/>
          <p:cNvSpPr/>
          <p:nvPr/>
        </p:nvSpPr>
        <p:spPr>
          <a:xfrm>
            <a:off x="5093208" y="3163824"/>
            <a:ext cx="3803904" cy="0"/>
          </a:xfrm>
          <a:prstGeom prst="line">
            <a:avLst/>
          </a:prstGeom>
          <a:noFill/>
          <a:ln w="9525">
            <a:solidFill>
              <a:srgbClr val="C8D8F0"/>
            </a:solidFill>
            <a:prstDash val="solid"/>
          </a:ln>
        </p:spPr>
        <p:txBody>
          <a:bodyPr/>
          <a:lstStyle/>
          <a:p>
            <a:endParaRPr lang="en-US"/>
          </a:p>
        </p:txBody>
      </p:sp>
      <p:sp>
        <p:nvSpPr>
          <p:cNvPr id="30" name="Text 2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1" name="Text 2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DAY 1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Readiness — Critical Pre-Close Tasks, All Complete</a:t>
            </a:r>
            <a:endParaRPr lang="en-US" sz="2600" dirty="0"/>
          </a:p>
        </p:txBody>
      </p:sp>
      <p:sp>
        <p:nvSpPr>
          <p:cNvPr id="6" name="Shape 4"/>
          <p:cNvSpPr/>
          <p:nvPr/>
        </p:nvSpPr>
        <p:spPr>
          <a:xfrm>
            <a:off x="228600" y="1362456"/>
            <a:ext cx="8686800" cy="292608"/>
          </a:xfrm>
          <a:prstGeom prst="rect">
            <a:avLst/>
          </a:prstGeom>
          <a:solidFill>
            <a:srgbClr val="FFFFFF"/>
          </a:solidFill>
          <a:ln w="6350">
            <a:solidFill>
              <a:srgbClr val="E0E0E0"/>
            </a:solidFill>
            <a:prstDash val="solid"/>
          </a:ln>
        </p:spPr>
        <p:txBody>
          <a:bodyPr/>
          <a:lstStyle/>
          <a:p>
            <a:endParaRPr lang="en-US"/>
          </a:p>
        </p:txBody>
      </p:sp>
      <p:sp>
        <p:nvSpPr>
          <p:cNvPr id="7" name="Text 5"/>
          <p:cNvSpPr/>
          <p:nvPr/>
        </p:nvSpPr>
        <p:spPr>
          <a:xfrm>
            <a:off x="256032" y="1362456"/>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8" name="Text 6"/>
          <p:cNvSpPr/>
          <p:nvPr/>
        </p:nvSpPr>
        <p:spPr>
          <a:xfrm>
            <a:off x="502920" y="1362456"/>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Consolidate Day 1 readiness checklists and ensure there are owners for each critical task</a:t>
            </a:r>
            <a:endParaRPr lang="en-US" sz="950" dirty="0"/>
          </a:p>
        </p:txBody>
      </p:sp>
      <p:sp>
        <p:nvSpPr>
          <p:cNvPr id="9" name="Text 7"/>
          <p:cNvSpPr/>
          <p:nvPr/>
        </p:nvSpPr>
        <p:spPr>
          <a:xfrm>
            <a:off x="6629400" y="1362456"/>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10" name="Shape 8"/>
          <p:cNvSpPr/>
          <p:nvPr/>
        </p:nvSpPr>
        <p:spPr>
          <a:xfrm>
            <a:off x="228600" y="1655064"/>
            <a:ext cx="8686800" cy="292608"/>
          </a:xfrm>
          <a:prstGeom prst="rect">
            <a:avLst/>
          </a:prstGeom>
          <a:solidFill>
            <a:srgbClr val="FFFFFF"/>
          </a:solidFill>
          <a:ln w="6350">
            <a:solidFill>
              <a:srgbClr val="E0E0E0"/>
            </a:solidFill>
            <a:prstDash val="solid"/>
          </a:ln>
        </p:spPr>
        <p:txBody>
          <a:bodyPr/>
          <a:lstStyle/>
          <a:p>
            <a:endParaRPr lang="en-US"/>
          </a:p>
        </p:txBody>
      </p:sp>
      <p:sp>
        <p:nvSpPr>
          <p:cNvPr id="11" name="Text 9"/>
          <p:cNvSpPr/>
          <p:nvPr/>
        </p:nvSpPr>
        <p:spPr>
          <a:xfrm>
            <a:off x="256032" y="1655064"/>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12" name="Text 10"/>
          <p:cNvSpPr/>
          <p:nvPr/>
        </p:nvSpPr>
        <p:spPr>
          <a:xfrm>
            <a:off x="502920" y="1655064"/>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Oversee Sales team's development of M&amp;A Customer Communication Guide — review drafts and ensure alignment with master narrative</a:t>
            </a:r>
            <a:endParaRPr lang="en-US" sz="950" dirty="0"/>
          </a:p>
        </p:txBody>
      </p:sp>
      <p:sp>
        <p:nvSpPr>
          <p:cNvPr id="13" name="Text 11"/>
          <p:cNvSpPr/>
          <p:nvPr/>
        </p:nvSpPr>
        <p:spPr>
          <a:xfrm>
            <a:off x="6629400" y="1655064"/>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14" name="Shape 12"/>
          <p:cNvSpPr/>
          <p:nvPr/>
        </p:nvSpPr>
        <p:spPr>
          <a:xfrm>
            <a:off x="228600" y="1947672"/>
            <a:ext cx="8686800" cy="292608"/>
          </a:xfrm>
          <a:prstGeom prst="rect">
            <a:avLst/>
          </a:prstGeom>
          <a:solidFill>
            <a:srgbClr val="FFFFFF"/>
          </a:solidFill>
          <a:ln w="6350">
            <a:solidFill>
              <a:srgbClr val="E0E0E0"/>
            </a:solidFill>
            <a:prstDash val="solid"/>
          </a:ln>
        </p:spPr>
        <p:txBody>
          <a:bodyPr/>
          <a:lstStyle/>
          <a:p>
            <a:endParaRPr lang="en-US"/>
          </a:p>
        </p:txBody>
      </p:sp>
      <p:sp>
        <p:nvSpPr>
          <p:cNvPr id="15" name="Text 13"/>
          <p:cNvSpPr/>
          <p:nvPr/>
        </p:nvSpPr>
        <p:spPr>
          <a:xfrm>
            <a:off x="256032" y="1947672"/>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16" name="Text 14"/>
          <p:cNvSpPr/>
          <p:nvPr/>
        </p:nvSpPr>
        <p:spPr>
          <a:xfrm>
            <a:off x="502920" y="1947672"/>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Oversee Communications team's development of M&amp;A Employee Communication Guide — review drafts and ensure narrative alignment</a:t>
            </a:r>
            <a:endParaRPr lang="en-US" sz="950" dirty="0"/>
          </a:p>
        </p:txBody>
      </p:sp>
      <p:sp>
        <p:nvSpPr>
          <p:cNvPr id="17" name="Text 15"/>
          <p:cNvSpPr/>
          <p:nvPr/>
        </p:nvSpPr>
        <p:spPr>
          <a:xfrm>
            <a:off x="6629400" y="1947672"/>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18" name="Shape 16"/>
          <p:cNvSpPr/>
          <p:nvPr/>
        </p:nvSpPr>
        <p:spPr>
          <a:xfrm>
            <a:off x="228600" y="2240280"/>
            <a:ext cx="8686800" cy="292608"/>
          </a:xfrm>
          <a:prstGeom prst="rect">
            <a:avLst/>
          </a:prstGeom>
          <a:solidFill>
            <a:srgbClr val="FFFFFF"/>
          </a:solidFill>
          <a:ln w="6350">
            <a:solidFill>
              <a:srgbClr val="E0E0E0"/>
            </a:solidFill>
            <a:prstDash val="solid"/>
          </a:ln>
        </p:spPr>
        <p:txBody>
          <a:bodyPr/>
          <a:lstStyle/>
          <a:p>
            <a:endParaRPr lang="en-US"/>
          </a:p>
        </p:txBody>
      </p:sp>
      <p:sp>
        <p:nvSpPr>
          <p:cNvPr id="19" name="Text 17"/>
          <p:cNvSpPr/>
          <p:nvPr/>
        </p:nvSpPr>
        <p:spPr>
          <a:xfrm>
            <a:off x="256032" y="2240280"/>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20" name="Text 18"/>
          <p:cNvSpPr/>
          <p:nvPr/>
        </p:nvSpPr>
        <p:spPr>
          <a:xfrm>
            <a:off x="502920" y="2240280"/>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Oversee development of workstream risk mitigation plans pre-close</a:t>
            </a:r>
            <a:endParaRPr lang="en-US" sz="950" dirty="0"/>
          </a:p>
        </p:txBody>
      </p:sp>
      <p:sp>
        <p:nvSpPr>
          <p:cNvPr id="21" name="Text 19"/>
          <p:cNvSpPr/>
          <p:nvPr/>
        </p:nvSpPr>
        <p:spPr>
          <a:xfrm>
            <a:off x="6629400" y="2240280"/>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22" name="Shape 20"/>
          <p:cNvSpPr/>
          <p:nvPr/>
        </p:nvSpPr>
        <p:spPr>
          <a:xfrm>
            <a:off x="228600" y="2532888"/>
            <a:ext cx="8686800" cy="292608"/>
          </a:xfrm>
          <a:prstGeom prst="rect">
            <a:avLst/>
          </a:prstGeom>
          <a:solidFill>
            <a:srgbClr val="FFFFFF"/>
          </a:solidFill>
          <a:ln w="6350">
            <a:solidFill>
              <a:srgbClr val="E0E0E0"/>
            </a:solidFill>
            <a:prstDash val="solid"/>
          </a:ln>
        </p:spPr>
        <p:txBody>
          <a:bodyPr/>
          <a:lstStyle/>
          <a:p>
            <a:endParaRPr lang="en-US"/>
          </a:p>
        </p:txBody>
      </p:sp>
      <p:sp>
        <p:nvSpPr>
          <p:cNvPr id="23" name="Text 21"/>
          <p:cNvSpPr/>
          <p:nvPr/>
        </p:nvSpPr>
        <p:spPr>
          <a:xfrm>
            <a:off x="256032" y="2532888"/>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24" name="Text 22"/>
          <p:cNvSpPr/>
          <p:nvPr/>
        </p:nvSpPr>
        <p:spPr>
          <a:xfrm>
            <a:off x="502920" y="2532888"/>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Circulate drafts of M&amp;A Employee Communication Guide to workstreams for their input</a:t>
            </a:r>
            <a:endParaRPr lang="en-US" sz="950" dirty="0"/>
          </a:p>
        </p:txBody>
      </p:sp>
      <p:sp>
        <p:nvSpPr>
          <p:cNvPr id="25" name="Text 23"/>
          <p:cNvSpPr/>
          <p:nvPr/>
        </p:nvSpPr>
        <p:spPr>
          <a:xfrm>
            <a:off x="6629400" y="2532888"/>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Integration Coordinator</a:t>
            </a:r>
            <a:endParaRPr lang="en-US" sz="900" dirty="0"/>
          </a:p>
        </p:txBody>
      </p:sp>
      <p:sp>
        <p:nvSpPr>
          <p:cNvPr id="26" name="Shape 24"/>
          <p:cNvSpPr/>
          <p:nvPr/>
        </p:nvSpPr>
        <p:spPr>
          <a:xfrm>
            <a:off x="228600" y="2825496"/>
            <a:ext cx="8686800" cy="292608"/>
          </a:xfrm>
          <a:prstGeom prst="rect">
            <a:avLst/>
          </a:prstGeom>
          <a:solidFill>
            <a:srgbClr val="FFFFFF"/>
          </a:solidFill>
          <a:ln w="6350">
            <a:solidFill>
              <a:srgbClr val="E0E0E0"/>
            </a:solidFill>
            <a:prstDash val="solid"/>
          </a:ln>
        </p:spPr>
        <p:txBody>
          <a:bodyPr/>
          <a:lstStyle/>
          <a:p>
            <a:endParaRPr lang="en-US"/>
          </a:p>
        </p:txBody>
      </p:sp>
      <p:sp>
        <p:nvSpPr>
          <p:cNvPr id="27" name="Text 25"/>
          <p:cNvSpPr/>
          <p:nvPr/>
        </p:nvSpPr>
        <p:spPr>
          <a:xfrm>
            <a:off x="256032" y="2825496"/>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28" name="Text 26"/>
          <p:cNvSpPr/>
          <p:nvPr/>
        </p:nvSpPr>
        <p:spPr>
          <a:xfrm>
            <a:off x="502920" y="2825496"/>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Confirm all integration vendor contracts and external support resources are in place for Day 1</a:t>
            </a:r>
            <a:endParaRPr lang="en-US" sz="950" dirty="0"/>
          </a:p>
        </p:txBody>
      </p:sp>
      <p:sp>
        <p:nvSpPr>
          <p:cNvPr id="29" name="Text 27"/>
          <p:cNvSpPr/>
          <p:nvPr/>
        </p:nvSpPr>
        <p:spPr>
          <a:xfrm>
            <a:off x="6629400" y="2825496"/>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30" name="Shape 28"/>
          <p:cNvSpPr/>
          <p:nvPr/>
        </p:nvSpPr>
        <p:spPr>
          <a:xfrm>
            <a:off x="228600" y="3118104"/>
            <a:ext cx="8686800" cy="292608"/>
          </a:xfrm>
          <a:prstGeom prst="rect">
            <a:avLst/>
          </a:prstGeom>
          <a:solidFill>
            <a:srgbClr val="FFFFFF"/>
          </a:solidFill>
          <a:ln w="6350">
            <a:solidFill>
              <a:srgbClr val="E0E0E0"/>
            </a:solidFill>
            <a:prstDash val="solid"/>
          </a:ln>
        </p:spPr>
        <p:txBody>
          <a:bodyPr/>
          <a:lstStyle/>
          <a:p>
            <a:endParaRPr lang="en-US"/>
          </a:p>
        </p:txBody>
      </p:sp>
      <p:sp>
        <p:nvSpPr>
          <p:cNvPr id="31" name="Text 29"/>
          <p:cNvSpPr/>
          <p:nvPr/>
        </p:nvSpPr>
        <p:spPr>
          <a:xfrm>
            <a:off x="256032" y="3118104"/>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32" name="Text 30"/>
          <p:cNvSpPr/>
          <p:nvPr/>
        </p:nvSpPr>
        <p:spPr>
          <a:xfrm>
            <a:off x="502920" y="3118104"/>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Stand up Day 1 IMO war room — staffing, communication channels, escalation contacts, and incident log</a:t>
            </a:r>
            <a:endParaRPr lang="en-US" sz="950" dirty="0"/>
          </a:p>
        </p:txBody>
      </p:sp>
      <p:sp>
        <p:nvSpPr>
          <p:cNvPr id="33" name="Text 31"/>
          <p:cNvSpPr/>
          <p:nvPr/>
        </p:nvSpPr>
        <p:spPr>
          <a:xfrm>
            <a:off x="6629400" y="3118104"/>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34" name="Shape 32"/>
          <p:cNvSpPr/>
          <p:nvPr/>
        </p:nvSpPr>
        <p:spPr>
          <a:xfrm>
            <a:off x="228600" y="3410712"/>
            <a:ext cx="8686800" cy="292608"/>
          </a:xfrm>
          <a:prstGeom prst="rect">
            <a:avLst/>
          </a:prstGeom>
          <a:solidFill>
            <a:srgbClr val="FFFFFF"/>
          </a:solidFill>
          <a:ln w="6350">
            <a:solidFill>
              <a:srgbClr val="E0E0E0"/>
            </a:solidFill>
            <a:prstDash val="solid"/>
          </a:ln>
        </p:spPr>
        <p:txBody>
          <a:bodyPr/>
          <a:lstStyle/>
          <a:p>
            <a:endParaRPr lang="en-US"/>
          </a:p>
        </p:txBody>
      </p:sp>
      <p:sp>
        <p:nvSpPr>
          <p:cNvPr id="35" name="Text 33"/>
          <p:cNvSpPr/>
          <p:nvPr/>
        </p:nvSpPr>
        <p:spPr>
          <a:xfrm>
            <a:off x="256032" y="3410712"/>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36" name="Text 34"/>
          <p:cNvSpPr/>
          <p:nvPr/>
        </p:nvSpPr>
        <p:spPr>
          <a:xfrm>
            <a:off x="502920" y="3410712"/>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Conduct Day 1 communications dry runs — test all Day 1 announcement channels and verify distribution lists</a:t>
            </a:r>
            <a:endParaRPr lang="en-US" sz="950" dirty="0"/>
          </a:p>
        </p:txBody>
      </p:sp>
      <p:sp>
        <p:nvSpPr>
          <p:cNvPr id="37" name="Text 35"/>
          <p:cNvSpPr/>
          <p:nvPr/>
        </p:nvSpPr>
        <p:spPr>
          <a:xfrm>
            <a:off x="6629400" y="3410712"/>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38" name="Shape 36"/>
          <p:cNvSpPr/>
          <p:nvPr/>
        </p:nvSpPr>
        <p:spPr>
          <a:xfrm>
            <a:off x="228600" y="3703320"/>
            <a:ext cx="8686800" cy="292608"/>
          </a:xfrm>
          <a:prstGeom prst="rect">
            <a:avLst/>
          </a:prstGeom>
          <a:solidFill>
            <a:srgbClr val="FFFFFF"/>
          </a:solidFill>
          <a:ln w="6350">
            <a:solidFill>
              <a:srgbClr val="E0E0E0"/>
            </a:solidFill>
            <a:prstDash val="solid"/>
          </a:ln>
        </p:spPr>
        <p:txBody>
          <a:bodyPr/>
          <a:lstStyle/>
          <a:p>
            <a:endParaRPr lang="en-US"/>
          </a:p>
        </p:txBody>
      </p:sp>
      <p:sp>
        <p:nvSpPr>
          <p:cNvPr id="39" name="Text 37"/>
          <p:cNvSpPr/>
          <p:nvPr/>
        </p:nvSpPr>
        <p:spPr>
          <a:xfrm>
            <a:off x="256032" y="3703320"/>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40" name="Text 38"/>
          <p:cNvSpPr/>
          <p:nvPr/>
        </p:nvSpPr>
        <p:spPr>
          <a:xfrm>
            <a:off x="502920" y="3703320"/>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Confirm M&amp;A Customer Communication Guide distributed to all sales managers</a:t>
            </a:r>
            <a:endParaRPr lang="en-US" sz="950" dirty="0"/>
          </a:p>
        </p:txBody>
      </p:sp>
      <p:sp>
        <p:nvSpPr>
          <p:cNvPr id="41" name="Text 39"/>
          <p:cNvSpPr/>
          <p:nvPr/>
        </p:nvSpPr>
        <p:spPr>
          <a:xfrm>
            <a:off x="6629400" y="3703320"/>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Integration Coordinator</a:t>
            </a:r>
            <a:endParaRPr lang="en-US" sz="900" dirty="0"/>
          </a:p>
        </p:txBody>
      </p:sp>
      <p:sp>
        <p:nvSpPr>
          <p:cNvPr id="42" name="Shape 40"/>
          <p:cNvSpPr/>
          <p:nvPr/>
        </p:nvSpPr>
        <p:spPr>
          <a:xfrm>
            <a:off x="228600" y="3995928"/>
            <a:ext cx="8686800" cy="292608"/>
          </a:xfrm>
          <a:prstGeom prst="rect">
            <a:avLst/>
          </a:prstGeom>
          <a:solidFill>
            <a:srgbClr val="FFFFFF"/>
          </a:solidFill>
          <a:ln w="6350">
            <a:solidFill>
              <a:srgbClr val="E0E0E0"/>
            </a:solidFill>
            <a:prstDash val="solid"/>
          </a:ln>
        </p:spPr>
        <p:txBody>
          <a:bodyPr/>
          <a:lstStyle/>
          <a:p>
            <a:endParaRPr lang="en-US"/>
          </a:p>
        </p:txBody>
      </p:sp>
      <p:sp>
        <p:nvSpPr>
          <p:cNvPr id="43" name="Text 41"/>
          <p:cNvSpPr/>
          <p:nvPr/>
        </p:nvSpPr>
        <p:spPr>
          <a:xfrm>
            <a:off x="256032" y="3995928"/>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44" name="Text 42"/>
          <p:cNvSpPr/>
          <p:nvPr/>
        </p:nvSpPr>
        <p:spPr>
          <a:xfrm>
            <a:off x="502920" y="3995928"/>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Confirm M&amp;A Employee Communication Guide distributed to all managers and people leaders before Day 1</a:t>
            </a:r>
            <a:endParaRPr lang="en-US" sz="950" dirty="0"/>
          </a:p>
        </p:txBody>
      </p:sp>
      <p:sp>
        <p:nvSpPr>
          <p:cNvPr id="45" name="Text 43"/>
          <p:cNvSpPr/>
          <p:nvPr/>
        </p:nvSpPr>
        <p:spPr>
          <a:xfrm>
            <a:off x="6629400" y="3995928"/>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Integration Coordinator</a:t>
            </a:r>
            <a:endParaRPr lang="en-US" sz="900" dirty="0"/>
          </a:p>
        </p:txBody>
      </p:sp>
      <p:sp>
        <p:nvSpPr>
          <p:cNvPr id="46" name="Shape 44"/>
          <p:cNvSpPr/>
          <p:nvPr/>
        </p:nvSpPr>
        <p:spPr>
          <a:xfrm>
            <a:off x="228600" y="4288536"/>
            <a:ext cx="8686800" cy="292608"/>
          </a:xfrm>
          <a:prstGeom prst="rect">
            <a:avLst/>
          </a:prstGeom>
          <a:solidFill>
            <a:srgbClr val="FFFFFF"/>
          </a:solidFill>
          <a:ln w="6350">
            <a:solidFill>
              <a:srgbClr val="E0E0E0"/>
            </a:solidFill>
            <a:prstDash val="solid"/>
          </a:ln>
        </p:spPr>
        <p:txBody>
          <a:bodyPr/>
          <a:lstStyle/>
          <a:p>
            <a:endParaRPr lang="en-US"/>
          </a:p>
        </p:txBody>
      </p:sp>
      <p:sp>
        <p:nvSpPr>
          <p:cNvPr id="47" name="Text 45"/>
          <p:cNvSpPr/>
          <p:nvPr/>
        </p:nvSpPr>
        <p:spPr>
          <a:xfrm>
            <a:off x="256032" y="4288536"/>
            <a:ext cx="228600" cy="292608"/>
          </a:xfrm>
          <a:prstGeom prst="rect">
            <a:avLst/>
          </a:prstGeom>
          <a:noFill/>
          <a:ln/>
        </p:spPr>
        <p:txBody>
          <a:bodyPr wrap="square" rtlCol="0" anchor="ctr"/>
          <a:lstStyle/>
          <a:p>
            <a:pPr marL="0" indent="0" algn="ctr">
              <a:buNone/>
            </a:pPr>
            <a:r>
              <a:rPr lang="en-US" sz="1000" b="1" dirty="0">
                <a:solidFill>
                  <a:srgbClr val="0A2E6B"/>
                </a:solidFill>
                <a:latin typeface="Calibri" pitchFamily="34" charset="0"/>
                <a:ea typeface="Calibri" pitchFamily="34" charset="-122"/>
                <a:cs typeface="Calibri" pitchFamily="34" charset="-120"/>
              </a:rPr>
              <a:t>✓</a:t>
            </a:r>
            <a:endParaRPr lang="en-US" sz="1000" dirty="0"/>
          </a:p>
        </p:txBody>
      </p:sp>
      <p:sp>
        <p:nvSpPr>
          <p:cNvPr id="48" name="Text 46"/>
          <p:cNvSpPr/>
          <p:nvPr/>
        </p:nvSpPr>
        <p:spPr>
          <a:xfrm>
            <a:off x="502920" y="4288536"/>
            <a:ext cx="6035040" cy="292608"/>
          </a:xfrm>
          <a:prstGeom prst="rect">
            <a:avLst/>
          </a:prstGeom>
          <a:noFill/>
          <a:ln/>
        </p:spPr>
        <p:txBody>
          <a:bodyPr wrap="square" rtlCol="0" anchor="ctr"/>
          <a:lstStyle/>
          <a:p>
            <a:pPr marL="0" indent="0">
              <a:buNone/>
            </a:pPr>
            <a:r>
              <a:rPr lang="en-US" sz="950" dirty="0">
                <a:solidFill>
                  <a:srgbClr val="0A1A35"/>
                </a:solidFill>
                <a:latin typeface="Calibri" pitchFamily="34" charset="0"/>
                <a:ea typeface="Calibri" pitchFamily="34" charset="-122"/>
                <a:cs typeface="Calibri" pitchFamily="34" charset="-120"/>
              </a:rPr>
              <a:t>IMO Day 1 Readiness Gate — all tasks complete, systems tested, communications ready, no unresolved blockers</a:t>
            </a:r>
            <a:endParaRPr lang="en-US" sz="950" dirty="0"/>
          </a:p>
        </p:txBody>
      </p:sp>
      <p:sp>
        <p:nvSpPr>
          <p:cNvPr id="49" name="Text 47"/>
          <p:cNvSpPr/>
          <p:nvPr/>
        </p:nvSpPr>
        <p:spPr>
          <a:xfrm>
            <a:off x="6629400" y="4288536"/>
            <a:ext cx="2240280" cy="29260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IMO Leader</a:t>
            </a:r>
            <a:endParaRPr lang="en-US" sz="900" dirty="0"/>
          </a:p>
        </p:txBody>
      </p:sp>
      <p:sp>
        <p:nvSpPr>
          <p:cNvPr id="50" name="Text 4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51" name="Text 4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3</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DAY 1 / WEEK 1 ACTIONS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What Happens in Week 1</a:t>
            </a:r>
            <a:endParaRPr lang="en-US" sz="2600" dirty="0"/>
          </a:p>
        </p:txBody>
      </p:sp>
      <p:sp>
        <p:nvSpPr>
          <p:cNvPr id="6" name="Shape 4"/>
          <p:cNvSpPr/>
          <p:nvPr/>
        </p:nvSpPr>
        <p:spPr>
          <a:xfrm>
            <a:off x="274320" y="1417320"/>
            <a:ext cx="8595360" cy="237744"/>
          </a:xfrm>
          <a:prstGeom prst="roundRect">
            <a:avLst>
              <a:gd name="adj" fmla="val 11538"/>
            </a:avLst>
          </a:prstGeom>
          <a:solidFill>
            <a:srgbClr val="FFFFFF"/>
          </a:solidFill>
          <a:ln w="19050">
            <a:solidFill>
              <a:srgbClr val="0A2E6B"/>
            </a:solidFill>
            <a:prstDash val="solid"/>
          </a:ln>
        </p:spPr>
        <p:txBody>
          <a:bodyPr/>
          <a:lstStyle/>
          <a:p>
            <a:endParaRPr lang="en-US"/>
          </a:p>
        </p:txBody>
      </p:sp>
      <p:sp>
        <p:nvSpPr>
          <p:cNvPr id="7" name="Text 5"/>
          <p:cNvSpPr/>
          <p:nvPr/>
        </p:nvSpPr>
        <p:spPr>
          <a:xfrm>
            <a:off x="347472" y="1417320"/>
            <a:ext cx="1828800" cy="237744"/>
          </a:xfrm>
          <a:prstGeom prst="rect">
            <a:avLst/>
          </a:prstGeom>
          <a:noFill/>
          <a:ln/>
        </p:spPr>
        <p:txBody>
          <a:bodyPr wrap="square" rtlCol="0" anchor="ctr"/>
          <a:lstStyle/>
          <a:p>
            <a:pPr marL="0" indent="0">
              <a:buNone/>
            </a:pPr>
            <a:r>
              <a:rPr lang="en-US" sz="1150" b="1" dirty="0">
                <a:solidFill>
                  <a:srgbClr val="0A2E6B"/>
                </a:solidFill>
                <a:latin typeface="Calibri" pitchFamily="34" charset="0"/>
                <a:ea typeface="Calibri" pitchFamily="34" charset="-122"/>
                <a:cs typeface="Calibri" pitchFamily="34" charset="-120"/>
              </a:rPr>
              <a:t>Day 1</a:t>
            </a:r>
            <a:endParaRPr lang="en-US" sz="1150" dirty="0"/>
          </a:p>
        </p:txBody>
      </p:sp>
      <p:sp>
        <p:nvSpPr>
          <p:cNvPr id="8" name="Shape 6"/>
          <p:cNvSpPr/>
          <p:nvPr/>
        </p:nvSpPr>
        <p:spPr>
          <a:xfrm>
            <a:off x="274320" y="1655064"/>
            <a:ext cx="8595360" cy="315468"/>
          </a:xfrm>
          <a:prstGeom prst="rect">
            <a:avLst/>
          </a:prstGeom>
          <a:solidFill>
            <a:srgbClr val="FFFFFF"/>
          </a:solidFill>
          <a:ln w="6350">
            <a:solidFill>
              <a:srgbClr val="E0E0E0"/>
            </a:solidFill>
            <a:prstDash val="solid"/>
          </a:ln>
        </p:spPr>
        <p:txBody>
          <a:bodyPr/>
          <a:lstStyle/>
          <a:p>
            <a:endParaRPr lang="en-US"/>
          </a:p>
        </p:txBody>
      </p:sp>
      <p:sp>
        <p:nvSpPr>
          <p:cNvPr id="9" name="Shape 7"/>
          <p:cNvSpPr/>
          <p:nvPr/>
        </p:nvSpPr>
        <p:spPr>
          <a:xfrm>
            <a:off x="347472" y="1760220"/>
            <a:ext cx="109728" cy="109728"/>
          </a:xfrm>
          <a:prstGeom prst="ellipse">
            <a:avLst/>
          </a:prstGeom>
          <a:solidFill>
            <a:srgbClr val="0A2E6B"/>
          </a:solidFill>
          <a:ln w="12700">
            <a:solidFill>
              <a:srgbClr val="0A2E6B"/>
            </a:solidFill>
            <a:prstDash val="solid"/>
          </a:ln>
        </p:spPr>
        <p:txBody>
          <a:bodyPr/>
          <a:lstStyle/>
          <a:p>
            <a:endParaRPr lang="en-US"/>
          </a:p>
        </p:txBody>
      </p:sp>
      <p:sp>
        <p:nvSpPr>
          <p:cNvPr id="10" name="Text 8"/>
          <p:cNvSpPr/>
          <p:nvPr/>
        </p:nvSpPr>
        <p:spPr>
          <a:xfrm>
            <a:off x="502920" y="1655064"/>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Activate Day 1 IMO war room — run all-workstream morning stand-up at 7 AM and confirm go-status</a:t>
            </a:r>
            <a:endParaRPr lang="en-US" sz="1050" dirty="0"/>
          </a:p>
        </p:txBody>
      </p:sp>
      <p:sp>
        <p:nvSpPr>
          <p:cNvPr id="11" name="Shape 9"/>
          <p:cNvSpPr/>
          <p:nvPr/>
        </p:nvSpPr>
        <p:spPr>
          <a:xfrm>
            <a:off x="274320" y="1970532"/>
            <a:ext cx="8595360" cy="315468"/>
          </a:xfrm>
          <a:prstGeom prst="rect">
            <a:avLst/>
          </a:prstGeom>
          <a:solidFill>
            <a:srgbClr val="FFFFFF"/>
          </a:solidFill>
          <a:ln w="6350">
            <a:solidFill>
              <a:srgbClr val="E0E0E0"/>
            </a:solidFill>
            <a:prstDash val="solid"/>
          </a:ln>
        </p:spPr>
        <p:txBody>
          <a:bodyPr/>
          <a:lstStyle/>
          <a:p>
            <a:endParaRPr lang="en-US"/>
          </a:p>
        </p:txBody>
      </p:sp>
      <p:sp>
        <p:nvSpPr>
          <p:cNvPr id="12" name="Shape 10"/>
          <p:cNvSpPr/>
          <p:nvPr/>
        </p:nvSpPr>
        <p:spPr>
          <a:xfrm>
            <a:off x="347472" y="2075688"/>
            <a:ext cx="109728" cy="109728"/>
          </a:xfrm>
          <a:prstGeom prst="ellipse">
            <a:avLst/>
          </a:prstGeom>
          <a:solidFill>
            <a:srgbClr val="0A2E6B"/>
          </a:solidFill>
          <a:ln w="12700">
            <a:solidFill>
              <a:srgbClr val="0A2E6B"/>
            </a:solidFill>
            <a:prstDash val="solid"/>
          </a:ln>
        </p:spPr>
        <p:txBody>
          <a:bodyPr/>
          <a:lstStyle/>
          <a:p>
            <a:endParaRPr lang="en-US"/>
          </a:p>
        </p:txBody>
      </p:sp>
      <p:sp>
        <p:nvSpPr>
          <p:cNvPr id="13" name="Text 11"/>
          <p:cNvSpPr/>
          <p:nvPr/>
        </p:nvSpPr>
        <p:spPr>
          <a:xfrm>
            <a:off x="502920" y="1970532"/>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Monitor Day 1 task completion across all workstreams hourly and escalate any blocked items</a:t>
            </a:r>
            <a:endParaRPr lang="en-US" sz="1050" dirty="0"/>
          </a:p>
        </p:txBody>
      </p:sp>
      <p:sp>
        <p:nvSpPr>
          <p:cNvPr id="14" name="Shape 12"/>
          <p:cNvSpPr/>
          <p:nvPr/>
        </p:nvSpPr>
        <p:spPr>
          <a:xfrm>
            <a:off x="274320" y="2286000"/>
            <a:ext cx="8595360" cy="315468"/>
          </a:xfrm>
          <a:prstGeom prst="rect">
            <a:avLst/>
          </a:prstGeom>
          <a:solidFill>
            <a:srgbClr val="FFFFFF"/>
          </a:solidFill>
          <a:ln w="6350">
            <a:solidFill>
              <a:srgbClr val="E0E0E0"/>
            </a:solidFill>
            <a:prstDash val="solid"/>
          </a:ln>
        </p:spPr>
        <p:txBody>
          <a:bodyPr/>
          <a:lstStyle/>
          <a:p>
            <a:endParaRPr lang="en-US"/>
          </a:p>
        </p:txBody>
      </p:sp>
      <p:sp>
        <p:nvSpPr>
          <p:cNvPr id="15" name="Shape 13"/>
          <p:cNvSpPr/>
          <p:nvPr/>
        </p:nvSpPr>
        <p:spPr>
          <a:xfrm>
            <a:off x="347472" y="2391156"/>
            <a:ext cx="109728" cy="109728"/>
          </a:xfrm>
          <a:prstGeom prst="ellipse">
            <a:avLst/>
          </a:prstGeom>
          <a:solidFill>
            <a:srgbClr val="0A2E6B"/>
          </a:solidFill>
          <a:ln w="12700">
            <a:solidFill>
              <a:srgbClr val="0A2E6B"/>
            </a:solidFill>
            <a:prstDash val="solid"/>
          </a:ln>
        </p:spPr>
        <p:txBody>
          <a:bodyPr/>
          <a:lstStyle/>
          <a:p>
            <a:endParaRPr lang="en-US"/>
          </a:p>
        </p:txBody>
      </p:sp>
      <p:sp>
        <p:nvSpPr>
          <p:cNvPr id="16" name="Text 14"/>
          <p:cNvSpPr/>
          <p:nvPr/>
        </p:nvSpPr>
        <p:spPr>
          <a:xfrm>
            <a:off x="502920" y="2286000"/>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Conduct Day 1 end-of-day debrief with all workstream leads — capture immediate Day 1 issues</a:t>
            </a:r>
            <a:endParaRPr lang="en-US" sz="1050" dirty="0"/>
          </a:p>
        </p:txBody>
      </p:sp>
      <p:sp>
        <p:nvSpPr>
          <p:cNvPr id="17" name="Shape 15"/>
          <p:cNvSpPr/>
          <p:nvPr/>
        </p:nvSpPr>
        <p:spPr>
          <a:xfrm>
            <a:off x="274320" y="2665476"/>
            <a:ext cx="8595360" cy="237744"/>
          </a:xfrm>
          <a:prstGeom prst="roundRect">
            <a:avLst>
              <a:gd name="adj" fmla="val 11538"/>
            </a:avLst>
          </a:prstGeom>
          <a:solidFill>
            <a:srgbClr val="FFFFFF"/>
          </a:solidFill>
          <a:ln w="19050">
            <a:solidFill>
              <a:srgbClr val="0A2E6B"/>
            </a:solidFill>
            <a:prstDash val="solid"/>
          </a:ln>
        </p:spPr>
        <p:txBody>
          <a:bodyPr/>
          <a:lstStyle/>
          <a:p>
            <a:endParaRPr lang="en-US"/>
          </a:p>
        </p:txBody>
      </p:sp>
      <p:sp>
        <p:nvSpPr>
          <p:cNvPr id="18" name="Text 16"/>
          <p:cNvSpPr/>
          <p:nvPr/>
        </p:nvSpPr>
        <p:spPr>
          <a:xfrm>
            <a:off x="347472" y="2665476"/>
            <a:ext cx="1828800" cy="237744"/>
          </a:xfrm>
          <a:prstGeom prst="rect">
            <a:avLst/>
          </a:prstGeom>
          <a:noFill/>
          <a:ln/>
        </p:spPr>
        <p:txBody>
          <a:bodyPr wrap="square" rtlCol="0" anchor="ctr"/>
          <a:lstStyle/>
          <a:p>
            <a:pPr marL="0" indent="0">
              <a:buNone/>
            </a:pPr>
            <a:r>
              <a:rPr lang="en-US" sz="1150" b="1" dirty="0">
                <a:solidFill>
                  <a:srgbClr val="0A2E6B"/>
                </a:solidFill>
                <a:latin typeface="Calibri" pitchFamily="34" charset="0"/>
                <a:ea typeface="Calibri" pitchFamily="34" charset="-122"/>
                <a:cs typeface="Calibri" pitchFamily="34" charset="-120"/>
              </a:rPr>
              <a:t>Days 2–4</a:t>
            </a:r>
            <a:endParaRPr lang="en-US" sz="1150" dirty="0"/>
          </a:p>
        </p:txBody>
      </p:sp>
      <p:sp>
        <p:nvSpPr>
          <p:cNvPr id="19" name="Shape 17"/>
          <p:cNvSpPr/>
          <p:nvPr/>
        </p:nvSpPr>
        <p:spPr>
          <a:xfrm>
            <a:off x="274320" y="2903220"/>
            <a:ext cx="8595360" cy="315468"/>
          </a:xfrm>
          <a:prstGeom prst="rect">
            <a:avLst/>
          </a:prstGeom>
          <a:solidFill>
            <a:srgbClr val="FFFFFF"/>
          </a:solidFill>
          <a:ln w="6350">
            <a:solidFill>
              <a:srgbClr val="E0E0E0"/>
            </a:solidFill>
            <a:prstDash val="solid"/>
          </a:ln>
        </p:spPr>
        <p:txBody>
          <a:bodyPr/>
          <a:lstStyle/>
          <a:p>
            <a:endParaRPr lang="en-US"/>
          </a:p>
        </p:txBody>
      </p:sp>
      <p:sp>
        <p:nvSpPr>
          <p:cNvPr id="20" name="Shape 18"/>
          <p:cNvSpPr/>
          <p:nvPr/>
        </p:nvSpPr>
        <p:spPr>
          <a:xfrm>
            <a:off x="347472" y="3008376"/>
            <a:ext cx="109728" cy="109728"/>
          </a:xfrm>
          <a:prstGeom prst="ellipse">
            <a:avLst/>
          </a:prstGeom>
          <a:solidFill>
            <a:srgbClr val="0A2E6B"/>
          </a:solidFill>
          <a:ln w="12700">
            <a:solidFill>
              <a:srgbClr val="0A2E6B"/>
            </a:solidFill>
            <a:prstDash val="solid"/>
          </a:ln>
        </p:spPr>
        <p:txBody>
          <a:bodyPr/>
          <a:lstStyle/>
          <a:p>
            <a:endParaRPr lang="en-US"/>
          </a:p>
        </p:txBody>
      </p:sp>
      <p:sp>
        <p:nvSpPr>
          <p:cNvPr id="21" name="Text 19"/>
          <p:cNvSpPr/>
          <p:nvPr/>
        </p:nvSpPr>
        <p:spPr>
          <a:xfrm>
            <a:off x="502920" y="2903220"/>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Conduct Week 1 daily IMO stand-up (Mon–Fri) — 15 min, all workstream leads, RAG status and blockers only</a:t>
            </a:r>
            <a:endParaRPr lang="en-US" sz="1050" dirty="0"/>
          </a:p>
        </p:txBody>
      </p:sp>
      <p:sp>
        <p:nvSpPr>
          <p:cNvPr id="22" name="Shape 20"/>
          <p:cNvSpPr/>
          <p:nvPr/>
        </p:nvSpPr>
        <p:spPr>
          <a:xfrm>
            <a:off x="274320" y="3218688"/>
            <a:ext cx="8595360" cy="315468"/>
          </a:xfrm>
          <a:prstGeom prst="rect">
            <a:avLst/>
          </a:prstGeom>
          <a:solidFill>
            <a:srgbClr val="FFFFFF"/>
          </a:solidFill>
          <a:ln w="6350">
            <a:solidFill>
              <a:srgbClr val="E0E0E0"/>
            </a:solidFill>
            <a:prstDash val="solid"/>
          </a:ln>
        </p:spPr>
        <p:txBody>
          <a:bodyPr/>
          <a:lstStyle/>
          <a:p>
            <a:endParaRPr lang="en-US"/>
          </a:p>
        </p:txBody>
      </p:sp>
      <p:sp>
        <p:nvSpPr>
          <p:cNvPr id="23" name="Shape 21"/>
          <p:cNvSpPr/>
          <p:nvPr/>
        </p:nvSpPr>
        <p:spPr>
          <a:xfrm>
            <a:off x="347472" y="3323844"/>
            <a:ext cx="109728" cy="109728"/>
          </a:xfrm>
          <a:prstGeom prst="ellipse">
            <a:avLst/>
          </a:prstGeom>
          <a:solidFill>
            <a:srgbClr val="0A2E6B"/>
          </a:solidFill>
          <a:ln w="12700">
            <a:solidFill>
              <a:srgbClr val="0A2E6B"/>
            </a:solidFill>
            <a:prstDash val="solid"/>
          </a:ln>
        </p:spPr>
        <p:txBody>
          <a:bodyPr/>
          <a:lstStyle/>
          <a:p>
            <a:endParaRPr lang="en-US"/>
          </a:p>
        </p:txBody>
      </p:sp>
      <p:sp>
        <p:nvSpPr>
          <p:cNvPr id="24" name="Text 22"/>
          <p:cNvSpPr/>
          <p:nvPr/>
        </p:nvSpPr>
        <p:spPr>
          <a:xfrm>
            <a:off x="502920" y="3218688"/>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Resolve all Day 1 open issues and confirm all Critical Day 1 checklist items are complete</a:t>
            </a:r>
            <a:endParaRPr lang="en-US" sz="1050" dirty="0"/>
          </a:p>
        </p:txBody>
      </p:sp>
      <p:sp>
        <p:nvSpPr>
          <p:cNvPr id="25" name="Shape 23"/>
          <p:cNvSpPr/>
          <p:nvPr/>
        </p:nvSpPr>
        <p:spPr>
          <a:xfrm>
            <a:off x="274320" y="3598164"/>
            <a:ext cx="8595360" cy="237744"/>
          </a:xfrm>
          <a:prstGeom prst="roundRect">
            <a:avLst>
              <a:gd name="adj" fmla="val 11538"/>
            </a:avLst>
          </a:prstGeom>
          <a:solidFill>
            <a:srgbClr val="FFFFFF"/>
          </a:solidFill>
          <a:ln w="19050">
            <a:solidFill>
              <a:srgbClr val="0A2E6B"/>
            </a:solidFill>
            <a:prstDash val="solid"/>
          </a:ln>
        </p:spPr>
        <p:txBody>
          <a:bodyPr/>
          <a:lstStyle/>
          <a:p>
            <a:endParaRPr lang="en-US"/>
          </a:p>
        </p:txBody>
      </p:sp>
      <p:sp>
        <p:nvSpPr>
          <p:cNvPr id="26" name="Text 24"/>
          <p:cNvSpPr/>
          <p:nvPr/>
        </p:nvSpPr>
        <p:spPr>
          <a:xfrm>
            <a:off x="347472" y="3598164"/>
            <a:ext cx="1828800" cy="237744"/>
          </a:xfrm>
          <a:prstGeom prst="rect">
            <a:avLst/>
          </a:prstGeom>
          <a:noFill/>
          <a:ln/>
        </p:spPr>
        <p:txBody>
          <a:bodyPr wrap="square" rtlCol="0" anchor="ctr"/>
          <a:lstStyle/>
          <a:p>
            <a:pPr marL="0" indent="0">
              <a:buNone/>
            </a:pPr>
            <a:r>
              <a:rPr lang="en-US" sz="1150" b="1" dirty="0">
                <a:solidFill>
                  <a:srgbClr val="0A2E6B"/>
                </a:solidFill>
                <a:latin typeface="Calibri" pitchFamily="34" charset="0"/>
                <a:ea typeface="Calibri" pitchFamily="34" charset="-122"/>
                <a:cs typeface="Calibri" pitchFamily="34" charset="-120"/>
              </a:rPr>
              <a:t>Days 4–7</a:t>
            </a:r>
            <a:endParaRPr lang="en-US" sz="1150" dirty="0"/>
          </a:p>
        </p:txBody>
      </p:sp>
      <p:sp>
        <p:nvSpPr>
          <p:cNvPr id="27" name="Shape 25"/>
          <p:cNvSpPr/>
          <p:nvPr/>
        </p:nvSpPr>
        <p:spPr>
          <a:xfrm>
            <a:off x="274320" y="3835908"/>
            <a:ext cx="8595360" cy="315468"/>
          </a:xfrm>
          <a:prstGeom prst="rect">
            <a:avLst/>
          </a:prstGeom>
          <a:solidFill>
            <a:srgbClr val="FFFFFF"/>
          </a:solidFill>
          <a:ln w="6350">
            <a:solidFill>
              <a:srgbClr val="E0E0E0"/>
            </a:solidFill>
            <a:prstDash val="solid"/>
          </a:ln>
        </p:spPr>
        <p:txBody>
          <a:bodyPr/>
          <a:lstStyle/>
          <a:p>
            <a:endParaRPr lang="en-US"/>
          </a:p>
        </p:txBody>
      </p:sp>
      <p:sp>
        <p:nvSpPr>
          <p:cNvPr id="28" name="Shape 26"/>
          <p:cNvSpPr/>
          <p:nvPr/>
        </p:nvSpPr>
        <p:spPr>
          <a:xfrm>
            <a:off x="347472" y="3941064"/>
            <a:ext cx="109728" cy="109728"/>
          </a:xfrm>
          <a:prstGeom prst="ellipse">
            <a:avLst/>
          </a:prstGeom>
          <a:solidFill>
            <a:srgbClr val="0A2E6B"/>
          </a:solidFill>
          <a:ln w="12700">
            <a:solidFill>
              <a:srgbClr val="0A2E6B"/>
            </a:solidFill>
            <a:prstDash val="solid"/>
          </a:ln>
        </p:spPr>
        <p:txBody>
          <a:bodyPr/>
          <a:lstStyle/>
          <a:p>
            <a:endParaRPr lang="en-US"/>
          </a:p>
        </p:txBody>
      </p:sp>
      <p:sp>
        <p:nvSpPr>
          <p:cNvPr id="29" name="Text 27"/>
          <p:cNvSpPr/>
          <p:nvPr/>
        </p:nvSpPr>
        <p:spPr>
          <a:xfrm>
            <a:off x="502920" y="3835908"/>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Update RAID log with all Day 1 issues, blockers, and new risks surfaced — close resolved items, assign owners and mitigations</a:t>
            </a:r>
            <a:endParaRPr lang="en-US" sz="1050" dirty="0"/>
          </a:p>
        </p:txBody>
      </p:sp>
      <p:sp>
        <p:nvSpPr>
          <p:cNvPr id="30" name="Shape 28"/>
          <p:cNvSpPr/>
          <p:nvPr/>
        </p:nvSpPr>
        <p:spPr>
          <a:xfrm>
            <a:off x="274320" y="4151376"/>
            <a:ext cx="8595360" cy="315468"/>
          </a:xfrm>
          <a:prstGeom prst="rect">
            <a:avLst/>
          </a:prstGeom>
          <a:solidFill>
            <a:srgbClr val="FFFFFF"/>
          </a:solidFill>
          <a:ln w="6350">
            <a:solidFill>
              <a:srgbClr val="E0E0E0"/>
            </a:solidFill>
            <a:prstDash val="solid"/>
          </a:ln>
        </p:spPr>
        <p:txBody>
          <a:bodyPr/>
          <a:lstStyle/>
          <a:p>
            <a:endParaRPr lang="en-US"/>
          </a:p>
        </p:txBody>
      </p:sp>
      <p:sp>
        <p:nvSpPr>
          <p:cNvPr id="31" name="Shape 29"/>
          <p:cNvSpPr/>
          <p:nvPr/>
        </p:nvSpPr>
        <p:spPr>
          <a:xfrm>
            <a:off x="347472" y="4256532"/>
            <a:ext cx="109728" cy="109728"/>
          </a:xfrm>
          <a:prstGeom prst="ellipse">
            <a:avLst/>
          </a:prstGeom>
          <a:solidFill>
            <a:srgbClr val="0A2E6B"/>
          </a:solidFill>
          <a:ln w="12700">
            <a:solidFill>
              <a:srgbClr val="0A2E6B"/>
            </a:solidFill>
            <a:prstDash val="solid"/>
          </a:ln>
        </p:spPr>
        <p:txBody>
          <a:bodyPr/>
          <a:lstStyle/>
          <a:p>
            <a:endParaRPr lang="en-US"/>
          </a:p>
        </p:txBody>
      </p:sp>
      <p:sp>
        <p:nvSpPr>
          <p:cNvPr id="32" name="Text 30"/>
          <p:cNvSpPr/>
          <p:nvPr/>
        </p:nvSpPr>
        <p:spPr>
          <a:xfrm>
            <a:off x="502920" y="4151376"/>
            <a:ext cx="8321040" cy="315468"/>
          </a:xfrm>
          <a:prstGeom prst="rect">
            <a:avLst/>
          </a:prstGeom>
          <a:noFill/>
          <a:ln/>
        </p:spPr>
        <p:txBody>
          <a:bodyPr wrap="square" rtlCol="0" anchor="ctr"/>
          <a:lstStyle/>
          <a:p>
            <a:pPr marL="0" indent="0">
              <a:buNone/>
            </a:pPr>
            <a:r>
              <a:rPr lang="en-US" sz="1050" dirty="0">
                <a:solidFill>
                  <a:srgbClr val="0A1A35"/>
                </a:solidFill>
                <a:latin typeface="Calibri" pitchFamily="34" charset="0"/>
                <a:ea typeface="Calibri" pitchFamily="34" charset="-122"/>
                <a:cs typeface="Calibri" pitchFamily="34" charset="-120"/>
              </a:rPr>
              <a:t>Publish Week 1 IMO status report — task completion rates, milestone status, RAID summary</a:t>
            </a:r>
            <a:endParaRPr lang="en-US" sz="1050" dirty="0"/>
          </a:p>
        </p:txBody>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GOVERNANCE &amp; COORDINATION</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State — IMO Structure &amp; Oversight</a:t>
            </a:r>
            <a:endParaRPr lang="en-US" sz="2600" dirty="0"/>
          </a:p>
        </p:txBody>
      </p:sp>
      <p:sp>
        <p:nvSpPr>
          <p:cNvPr id="6" name="Shape 4"/>
          <p:cNvSpPr/>
          <p:nvPr/>
        </p:nvSpPr>
        <p:spPr>
          <a:xfrm>
            <a:off x="256032" y="138988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7" name="Shape 5"/>
          <p:cNvSpPr/>
          <p:nvPr/>
        </p:nvSpPr>
        <p:spPr>
          <a:xfrm>
            <a:off x="347472" y="1481328"/>
            <a:ext cx="822960" cy="201168"/>
          </a:xfrm>
          <a:prstGeom prst="roundRect">
            <a:avLst>
              <a:gd name="adj" fmla="val 13636"/>
            </a:avLst>
          </a:prstGeom>
          <a:solidFill>
            <a:srgbClr val="0A2E6B"/>
          </a:solidFill>
          <a:ln w="12700">
            <a:solidFill>
              <a:srgbClr val="0A2E6B"/>
            </a:solidFill>
            <a:prstDash val="solid"/>
          </a:ln>
        </p:spPr>
        <p:txBody>
          <a:bodyPr/>
          <a:lstStyle/>
          <a:p>
            <a:endParaRPr lang="en-US"/>
          </a:p>
        </p:txBody>
      </p:sp>
      <p:sp>
        <p:nvSpPr>
          <p:cNvPr id="8" name="Text 6"/>
          <p:cNvSpPr/>
          <p:nvPr/>
        </p:nvSpPr>
        <p:spPr>
          <a:xfrm>
            <a:off x="347472" y="148132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Active</a:t>
            </a:r>
            <a:endParaRPr lang="en-US" sz="900" dirty="0"/>
          </a:p>
        </p:txBody>
      </p:sp>
      <p:sp>
        <p:nvSpPr>
          <p:cNvPr id="9" name="Text 7"/>
          <p:cNvSpPr/>
          <p:nvPr/>
        </p:nvSpPr>
        <p:spPr>
          <a:xfrm>
            <a:off x="1216152" y="148132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Steering Committee</a:t>
            </a:r>
            <a:endParaRPr lang="en-US" sz="1200" dirty="0"/>
          </a:p>
        </p:txBody>
      </p:sp>
      <p:sp>
        <p:nvSpPr>
          <p:cNvPr id="10" name="Shape 8"/>
          <p:cNvSpPr/>
          <p:nvPr/>
        </p:nvSpPr>
        <p:spPr>
          <a:xfrm>
            <a:off x="347472" y="1728216"/>
            <a:ext cx="3977640" cy="0"/>
          </a:xfrm>
          <a:prstGeom prst="line">
            <a:avLst/>
          </a:prstGeom>
          <a:noFill/>
          <a:ln w="9525">
            <a:solidFill>
              <a:srgbClr val="C8D8F0"/>
            </a:solidFill>
            <a:prstDash val="solid"/>
          </a:ln>
        </p:spPr>
        <p:txBody>
          <a:bodyPr/>
          <a:lstStyle/>
          <a:p>
            <a:endParaRPr lang="en-US"/>
          </a:p>
        </p:txBody>
      </p:sp>
      <p:sp>
        <p:nvSpPr>
          <p:cNvPr id="11" name="Text 9"/>
          <p:cNvSpPr/>
          <p:nvPr/>
        </p:nvSpPr>
        <p:spPr>
          <a:xfrm>
            <a:off x="347472" y="177393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Steering Committee established at T-55 and actively engaged. Executive Sponsor confirmed available for all gate reviews and Steering Committee meetings. Monthly board reporting cadence set and confirmed.</a:t>
            </a:r>
            <a:endParaRPr lang="en-US" sz="950" dirty="0"/>
          </a:p>
        </p:txBody>
      </p:sp>
      <p:sp>
        <p:nvSpPr>
          <p:cNvPr id="12" name="Shape 10"/>
          <p:cNvSpPr/>
          <p:nvPr/>
        </p:nvSpPr>
        <p:spPr>
          <a:xfrm>
            <a:off x="4645152" y="138988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13" name="Shape 11"/>
          <p:cNvSpPr/>
          <p:nvPr/>
        </p:nvSpPr>
        <p:spPr>
          <a:xfrm>
            <a:off x="4736592" y="1481328"/>
            <a:ext cx="822960" cy="201168"/>
          </a:xfrm>
          <a:prstGeom prst="roundRect">
            <a:avLst>
              <a:gd name="adj" fmla="val 13636"/>
            </a:avLst>
          </a:prstGeom>
          <a:solidFill>
            <a:srgbClr val="1A5C9E"/>
          </a:solidFill>
          <a:ln w="12700">
            <a:solidFill>
              <a:srgbClr val="1A5C9E"/>
            </a:solidFill>
            <a:prstDash val="solid"/>
          </a:ln>
        </p:spPr>
        <p:txBody>
          <a:bodyPr/>
          <a:lstStyle/>
          <a:p>
            <a:endParaRPr lang="en-US"/>
          </a:p>
        </p:txBody>
      </p:sp>
      <p:sp>
        <p:nvSpPr>
          <p:cNvPr id="14" name="Text 12"/>
          <p:cNvSpPr/>
          <p:nvPr/>
        </p:nvSpPr>
        <p:spPr>
          <a:xfrm>
            <a:off x="4736592" y="148132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Appointed</a:t>
            </a:r>
            <a:endParaRPr lang="en-US" sz="900" dirty="0"/>
          </a:p>
        </p:txBody>
      </p:sp>
      <p:sp>
        <p:nvSpPr>
          <p:cNvPr id="15" name="Text 13"/>
          <p:cNvSpPr/>
          <p:nvPr/>
        </p:nvSpPr>
        <p:spPr>
          <a:xfrm>
            <a:off x="5605272" y="148132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Workstream Leads</a:t>
            </a:r>
            <a:endParaRPr lang="en-US" sz="1200" dirty="0"/>
          </a:p>
        </p:txBody>
      </p:sp>
      <p:sp>
        <p:nvSpPr>
          <p:cNvPr id="16" name="Shape 14"/>
          <p:cNvSpPr/>
          <p:nvPr/>
        </p:nvSpPr>
        <p:spPr>
          <a:xfrm>
            <a:off x="4736592" y="1728216"/>
            <a:ext cx="3977640" cy="0"/>
          </a:xfrm>
          <a:prstGeom prst="line">
            <a:avLst/>
          </a:prstGeom>
          <a:noFill/>
          <a:ln w="9525">
            <a:solidFill>
              <a:srgbClr val="C8D8F0"/>
            </a:solidFill>
            <a:prstDash val="solid"/>
          </a:ln>
        </p:spPr>
        <p:txBody>
          <a:bodyPr/>
          <a:lstStyle/>
          <a:p>
            <a:endParaRPr lang="en-US"/>
          </a:p>
        </p:txBody>
      </p:sp>
      <p:sp>
        <p:nvSpPr>
          <p:cNvPr id="17" name="Text 15"/>
          <p:cNvSpPr/>
          <p:nvPr/>
        </p:nvSpPr>
        <p:spPr>
          <a:xfrm>
            <a:off x="4736592" y="177393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All workstream leads (HR, IT, Finance, Legal, Sales, Communications) identified, capacity-confirmed, and briefed before IMO kickoff. Backfill confirmed for BAU responsibilities where applicable.</a:t>
            </a:r>
            <a:endParaRPr lang="en-US" sz="950" dirty="0"/>
          </a:p>
        </p:txBody>
      </p:sp>
      <p:sp>
        <p:nvSpPr>
          <p:cNvPr id="18" name="Shape 16"/>
          <p:cNvSpPr/>
          <p:nvPr/>
        </p:nvSpPr>
        <p:spPr>
          <a:xfrm>
            <a:off x="256032" y="257860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19" name="Shape 17"/>
          <p:cNvSpPr/>
          <p:nvPr/>
        </p:nvSpPr>
        <p:spPr>
          <a:xfrm>
            <a:off x="347472" y="2670048"/>
            <a:ext cx="822960" cy="201168"/>
          </a:xfrm>
          <a:prstGeom prst="roundRect">
            <a:avLst>
              <a:gd name="adj" fmla="val 13636"/>
            </a:avLst>
          </a:prstGeom>
          <a:solidFill>
            <a:srgbClr val="0D3A85"/>
          </a:solidFill>
          <a:ln w="12700">
            <a:solidFill>
              <a:srgbClr val="0D3A85"/>
            </a:solidFill>
            <a:prstDash val="solid"/>
          </a:ln>
        </p:spPr>
        <p:txBody>
          <a:bodyPr/>
          <a:lstStyle/>
          <a:p>
            <a:endParaRPr lang="en-US"/>
          </a:p>
        </p:txBody>
      </p:sp>
      <p:sp>
        <p:nvSpPr>
          <p:cNvPr id="20" name="Text 18"/>
          <p:cNvSpPr/>
          <p:nvPr/>
        </p:nvSpPr>
        <p:spPr>
          <a:xfrm>
            <a:off x="347472" y="267004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Live</a:t>
            </a:r>
            <a:endParaRPr lang="en-US" sz="900" dirty="0"/>
          </a:p>
        </p:txBody>
      </p:sp>
      <p:sp>
        <p:nvSpPr>
          <p:cNvPr id="21" name="Text 19"/>
          <p:cNvSpPr/>
          <p:nvPr/>
        </p:nvSpPr>
        <p:spPr>
          <a:xfrm>
            <a:off x="1216152" y="267004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War Room</a:t>
            </a:r>
            <a:endParaRPr lang="en-US" sz="1200" dirty="0"/>
          </a:p>
        </p:txBody>
      </p:sp>
      <p:sp>
        <p:nvSpPr>
          <p:cNvPr id="22" name="Shape 20"/>
          <p:cNvSpPr/>
          <p:nvPr/>
        </p:nvSpPr>
        <p:spPr>
          <a:xfrm>
            <a:off x="347472" y="2916936"/>
            <a:ext cx="3977640" cy="0"/>
          </a:xfrm>
          <a:prstGeom prst="line">
            <a:avLst/>
          </a:prstGeom>
          <a:noFill/>
          <a:ln w="9525">
            <a:solidFill>
              <a:srgbClr val="C8D8F0"/>
            </a:solidFill>
            <a:prstDash val="solid"/>
          </a:ln>
        </p:spPr>
        <p:txBody>
          <a:bodyPr/>
          <a:lstStyle/>
          <a:p>
            <a:endParaRPr lang="en-US"/>
          </a:p>
        </p:txBody>
      </p:sp>
      <p:sp>
        <p:nvSpPr>
          <p:cNvPr id="23" name="Text 21"/>
          <p:cNvSpPr/>
          <p:nvPr/>
        </p:nvSpPr>
        <p:spPr>
          <a:xfrm>
            <a:off x="347472" y="296265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Day 1 IMO war room activated with full staffing, communication channels, escalation contacts, and incident log. War room activated 24 hours before close — not the morning of Day 1. All channels tested.</a:t>
            </a:r>
            <a:endParaRPr lang="en-US" sz="950" dirty="0"/>
          </a:p>
        </p:txBody>
      </p:sp>
      <p:sp>
        <p:nvSpPr>
          <p:cNvPr id="24" name="Shape 22"/>
          <p:cNvSpPr/>
          <p:nvPr/>
        </p:nvSpPr>
        <p:spPr>
          <a:xfrm>
            <a:off x="4645152" y="257860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25" name="Shape 23"/>
          <p:cNvSpPr/>
          <p:nvPr/>
        </p:nvSpPr>
        <p:spPr>
          <a:xfrm>
            <a:off x="4736592" y="2670048"/>
            <a:ext cx="822960" cy="201168"/>
          </a:xfrm>
          <a:prstGeom prst="roundRect">
            <a:avLst>
              <a:gd name="adj" fmla="val 13636"/>
            </a:avLst>
          </a:prstGeom>
          <a:solidFill>
            <a:srgbClr val="0A2E6B"/>
          </a:solidFill>
          <a:ln w="12700">
            <a:solidFill>
              <a:srgbClr val="0A2E6B"/>
            </a:solidFill>
            <a:prstDash val="solid"/>
          </a:ln>
        </p:spPr>
        <p:txBody>
          <a:bodyPr/>
          <a:lstStyle/>
          <a:p>
            <a:endParaRPr lang="en-US"/>
          </a:p>
        </p:txBody>
      </p:sp>
      <p:sp>
        <p:nvSpPr>
          <p:cNvPr id="26" name="Text 24"/>
          <p:cNvSpPr/>
          <p:nvPr/>
        </p:nvSpPr>
        <p:spPr>
          <a:xfrm>
            <a:off x="4736592" y="267004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Confirmed</a:t>
            </a:r>
            <a:endParaRPr lang="en-US" sz="900" dirty="0"/>
          </a:p>
        </p:txBody>
      </p:sp>
      <p:sp>
        <p:nvSpPr>
          <p:cNvPr id="27" name="Text 25"/>
          <p:cNvSpPr/>
          <p:nvPr/>
        </p:nvSpPr>
        <p:spPr>
          <a:xfrm>
            <a:off x="5605272" y="267004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Communication Channels</a:t>
            </a:r>
            <a:endParaRPr lang="en-US" sz="1200" dirty="0"/>
          </a:p>
        </p:txBody>
      </p:sp>
      <p:sp>
        <p:nvSpPr>
          <p:cNvPr id="28" name="Shape 26"/>
          <p:cNvSpPr/>
          <p:nvPr/>
        </p:nvSpPr>
        <p:spPr>
          <a:xfrm>
            <a:off x="4736592" y="2916936"/>
            <a:ext cx="3977640" cy="0"/>
          </a:xfrm>
          <a:prstGeom prst="line">
            <a:avLst/>
          </a:prstGeom>
          <a:noFill/>
          <a:ln w="9525">
            <a:solidFill>
              <a:srgbClr val="C8D8F0"/>
            </a:solidFill>
            <a:prstDash val="solid"/>
          </a:ln>
        </p:spPr>
        <p:txBody>
          <a:bodyPr/>
          <a:lstStyle/>
          <a:p>
            <a:endParaRPr lang="en-US"/>
          </a:p>
        </p:txBody>
      </p:sp>
      <p:sp>
        <p:nvSpPr>
          <p:cNvPr id="29" name="Text 27"/>
          <p:cNvSpPr/>
          <p:nvPr/>
        </p:nvSpPr>
        <p:spPr>
          <a:xfrm>
            <a:off x="4736592" y="296265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Day 1 communications dry run completed. All announcement channels tested and distribution lists verified. Employee and Customer Communication Guides distributed to all managers and sales leaders before Day 1.</a:t>
            </a:r>
            <a:endParaRPr lang="en-US" sz="950" dirty="0"/>
          </a:p>
        </p:txBody>
      </p:sp>
      <p:sp>
        <p:nvSpPr>
          <p:cNvPr id="30" name="Shape 28"/>
          <p:cNvSpPr/>
          <p:nvPr/>
        </p:nvSpPr>
        <p:spPr>
          <a:xfrm>
            <a:off x="256032" y="376732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31" name="Shape 29"/>
          <p:cNvSpPr/>
          <p:nvPr/>
        </p:nvSpPr>
        <p:spPr>
          <a:xfrm>
            <a:off x="347472" y="3858768"/>
            <a:ext cx="822960" cy="201168"/>
          </a:xfrm>
          <a:prstGeom prst="roundRect">
            <a:avLst>
              <a:gd name="adj" fmla="val 13636"/>
            </a:avLst>
          </a:prstGeom>
          <a:solidFill>
            <a:srgbClr val="1A5C9E"/>
          </a:solidFill>
          <a:ln w="12700">
            <a:solidFill>
              <a:srgbClr val="1A5C9E"/>
            </a:solidFill>
            <a:prstDash val="solid"/>
          </a:ln>
        </p:spPr>
        <p:txBody>
          <a:bodyPr/>
          <a:lstStyle/>
          <a:p>
            <a:endParaRPr lang="en-US"/>
          </a:p>
        </p:txBody>
      </p:sp>
      <p:sp>
        <p:nvSpPr>
          <p:cNvPr id="32" name="Text 30"/>
          <p:cNvSpPr/>
          <p:nvPr/>
        </p:nvSpPr>
        <p:spPr>
          <a:xfrm>
            <a:off x="347472" y="385876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Established</a:t>
            </a:r>
            <a:endParaRPr lang="en-US" sz="900" dirty="0"/>
          </a:p>
        </p:txBody>
      </p:sp>
      <p:sp>
        <p:nvSpPr>
          <p:cNvPr id="33" name="Text 31"/>
          <p:cNvSpPr/>
          <p:nvPr/>
        </p:nvSpPr>
        <p:spPr>
          <a:xfrm>
            <a:off x="1216152" y="385876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Governance Cadence</a:t>
            </a:r>
            <a:endParaRPr lang="en-US" sz="1200" dirty="0"/>
          </a:p>
        </p:txBody>
      </p:sp>
      <p:sp>
        <p:nvSpPr>
          <p:cNvPr id="34" name="Shape 32"/>
          <p:cNvSpPr/>
          <p:nvPr/>
        </p:nvSpPr>
        <p:spPr>
          <a:xfrm>
            <a:off x="347472" y="4105656"/>
            <a:ext cx="3977640" cy="0"/>
          </a:xfrm>
          <a:prstGeom prst="line">
            <a:avLst/>
          </a:prstGeom>
          <a:noFill/>
          <a:ln w="9525">
            <a:solidFill>
              <a:srgbClr val="C8D8F0"/>
            </a:solidFill>
            <a:prstDash val="solid"/>
          </a:ln>
        </p:spPr>
        <p:txBody>
          <a:bodyPr/>
          <a:lstStyle/>
          <a:p>
            <a:endParaRPr lang="en-US"/>
          </a:p>
        </p:txBody>
      </p:sp>
      <p:sp>
        <p:nvSpPr>
          <p:cNvPr id="35" name="Text 33"/>
          <p:cNvSpPr/>
          <p:nvPr/>
        </p:nvSpPr>
        <p:spPr>
          <a:xfrm>
            <a:off x="347472" y="415137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Weekly all-workstream IMO meeting cadence established for Week 2 onwards. Daily stand-up confirmed for Week 1. All decisions and action items documented within 24 hours of each meeting.</a:t>
            </a:r>
            <a:endParaRPr lang="en-US" sz="950" dirty="0"/>
          </a:p>
        </p:txBody>
      </p:sp>
      <p:sp>
        <p:nvSpPr>
          <p:cNvPr id="36" name="Shape 34"/>
          <p:cNvSpPr/>
          <p:nvPr/>
        </p:nvSpPr>
        <p:spPr>
          <a:xfrm>
            <a:off x="4645152" y="3767328"/>
            <a:ext cx="4160520" cy="1078992"/>
          </a:xfrm>
          <a:prstGeom prst="roundRect">
            <a:avLst>
              <a:gd name="adj" fmla="val 4237"/>
            </a:avLst>
          </a:prstGeom>
          <a:solidFill>
            <a:srgbClr val="FFFFFF"/>
          </a:solidFill>
          <a:ln w="12700">
            <a:solidFill>
              <a:srgbClr val="C8D8F0"/>
            </a:solidFill>
            <a:prstDash val="solid"/>
          </a:ln>
        </p:spPr>
        <p:txBody>
          <a:bodyPr/>
          <a:lstStyle/>
          <a:p>
            <a:endParaRPr lang="en-US"/>
          </a:p>
        </p:txBody>
      </p:sp>
      <p:sp>
        <p:nvSpPr>
          <p:cNvPr id="37" name="Shape 35"/>
          <p:cNvSpPr/>
          <p:nvPr/>
        </p:nvSpPr>
        <p:spPr>
          <a:xfrm>
            <a:off x="4736592" y="3858768"/>
            <a:ext cx="822960" cy="201168"/>
          </a:xfrm>
          <a:prstGeom prst="roundRect">
            <a:avLst>
              <a:gd name="adj" fmla="val 13636"/>
            </a:avLst>
          </a:prstGeom>
          <a:solidFill>
            <a:srgbClr val="0D3A85"/>
          </a:solidFill>
          <a:ln w="12700">
            <a:solidFill>
              <a:srgbClr val="0D3A85"/>
            </a:solidFill>
            <a:prstDash val="solid"/>
          </a:ln>
        </p:spPr>
        <p:txBody>
          <a:bodyPr/>
          <a:lstStyle/>
          <a:p>
            <a:endParaRPr lang="en-US"/>
          </a:p>
        </p:txBody>
      </p:sp>
      <p:sp>
        <p:nvSpPr>
          <p:cNvPr id="38" name="Text 36"/>
          <p:cNvSpPr/>
          <p:nvPr/>
        </p:nvSpPr>
        <p:spPr>
          <a:xfrm>
            <a:off x="4736592" y="3858768"/>
            <a:ext cx="822960" cy="201168"/>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Tracking</a:t>
            </a:r>
            <a:endParaRPr lang="en-US" sz="900" dirty="0"/>
          </a:p>
        </p:txBody>
      </p:sp>
      <p:sp>
        <p:nvSpPr>
          <p:cNvPr id="39" name="Text 37"/>
          <p:cNvSpPr/>
          <p:nvPr/>
        </p:nvSpPr>
        <p:spPr>
          <a:xfrm>
            <a:off x="5605272" y="3858768"/>
            <a:ext cx="3108960" cy="237744"/>
          </a:xfrm>
          <a:prstGeom prst="rect">
            <a:avLst/>
          </a:prstGeom>
          <a:noFill/>
          <a:ln/>
        </p:spPr>
        <p:txBody>
          <a:bodyPr wrap="square" rtlCol="0" anchor="ctr"/>
          <a:lstStyle/>
          <a:p>
            <a:pPr marL="0" indent="0">
              <a:buNone/>
            </a:pPr>
            <a:r>
              <a:rPr lang="en-US" sz="1200" b="1" dirty="0">
                <a:solidFill>
                  <a:srgbClr val="061A3F"/>
                </a:solidFill>
                <a:latin typeface="Cambria" pitchFamily="34" charset="0"/>
                <a:ea typeface="Cambria" pitchFamily="34" charset="-122"/>
                <a:cs typeface="Cambria" pitchFamily="34" charset="-120"/>
              </a:rPr>
              <a:t>Synergy Tracking</a:t>
            </a:r>
            <a:endParaRPr lang="en-US" sz="1200" dirty="0"/>
          </a:p>
        </p:txBody>
      </p:sp>
      <p:sp>
        <p:nvSpPr>
          <p:cNvPr id="40" name="Shape 38"/>
          <p:cNvSpPr/>
          <p:nvPr/>
        </p:nvSpPr>
        <p:spPr>
          <a:xfrm>
            <a:off x="4736592" y="4105656"/>
            <a:ext cx="3977640" cy="0"/>
          </a:xfrm>
          <a:prstGeom prst="line">
            <a:avLst/>
          </a:prstGeom>
          <a:noFill/>
          <a:ln w="9525">
            <a:solidFill>
              <a:srgbClr val="C8D8F0"/>
            </a:solidFill>
            <a:prstDash val="solid"/>
          </a:ln>
        </p:spPr>
        <p:txBody>
          <a:bodyPr/>
          <a:lstStyle/>
          <a:p>
            <a:endParaRPr lang="en-US"/>
          </a:p>
        </p:txBody>
      </p:sp>
      <p:sp>
        <p:nvSpPr>
          <p:cNvPr id="41" name="Text 39"/>
          <p:cNvSpPr/>
          <p:nvPr/>
        </p:nvSpPr>
        <p:spPr>
          <a:xfrm>
            <a:off x="4736592" y="4151376"/>
            <a:ext cx="3977640"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Synergy tracking established at T-26. Each synergy owner has validated their estimate, cost-to-achieve, and realization timeline. Synergy validation status presented to Steering Committee at monthly board report.</a:t>
            </a:r>
            <a:endParaRPr lang="en-US" sz="950" dirty="0"/>
          </a:p>
        </p:txBody>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CROSS-WORKSTREAM OVERSIGHT</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Posture — Coordination, Dependencies &amp; RAID</a:t>
            </a:r>
            <a:endParaRPr lang="en-US" sz="2600" dirty="0"/>
          </a:p>
        </p:txBody>
      </p:sp>
      <p:sp>
        <p:nvSpPr>
          <p:cNvPr id="6" name="Shape 4"/>
          <p:cNvSpPr/>
          <p:nvPr/>
        </p:nvSpPr>
        <p:spPr>
          <a:xfrm>
            <a:off x="256032" y="1389888"/>
            <a:ext cx="4434840" cy="256032"/>
          </a:xfrm>
          <a:prstGeom prst="roundRect">
            <a:avLst>
              <a:gd name="adj" fmla="val 10714"/>
            </a:avLst>
          </a:prstGeom>
          <a:solidFill>
            <a:srgbClr val="FFFFFF"/>
          </a:solidFill>
          <a:ln w="19050">
            <a:solidFill>
              <a:srgbClr val="0A2E6B"/>
            </a:solidFill>
            <a:prstDash val="solid"/>
          </a:ln>
        </p:spPr>
        <p:txBody>
          <a:bodyPr/>
          <a:lstStyle/>
          <a:p>
            <a:endParaRPr lang="en-US"/>
          </a:p>
        </p:txBody>
      </p:sp>
      <p:sp>
        <p:nvSpPr>
          <p:cNvPr id="7" name="Text 5"/>
          <p:cNvSpPr/>
          <p:nvPr/>
        </p:nvSpPr>
        <p:spPr>
          <a:xfrm>
            <a:off x="365760" y="1389888"/>
            <a:ext cx="4251960" cy="256032"/>
          </a:xfrm>
          <a:prstGeom prst="rect">
            <a:avLst/>
          </a:prstGeom>
          <a:noFill/>
          <a:ln/>
        </p:spPr>
        <p:txBody>
          <a:bodyPr wrap="square" rtlCol="0" anchor="ctr"/>
          <a:lstStyle/>
          <a:p>
            <a:pPr marL="0" indent="0">
              <a:buNone/>
            </a:pPr>
            <a:r>
              <a:rPr lang="en-US" sz="1200" b="1" dirty="0">
                <a:solidFill>
                  <a:srgbClr val="0A2E6B"/>
                </a:solidFill>
                <a:latin typeface="Calibri" pitchFamily="34" charset="0"/>
                <a:ea typeface="Calibri" pitchFamily="34" charset="-122"/>
                <a:cs typeface="Calibri" pitchFamily="34" charset="-120"/>
              </a:rPr>
              <a:t>Dependency Management</a:t>
            </a:r>
            <a:endParaRPr lang="en-US" sz="1200" dirty="0"/>
          </a:p>
        </p:txBody>
      </p:sp>
      <p:sp>
        <p:nvSpPr>
          <p:cNvPr id="8" name="Shape 6"/>
          <p:cNvSpPr/>
          <p:nvPr/>
        </p:nvSpPr>
        <p:spPr>
          <a:xfrm>
            <a:off x="256032" y="1645920"/>
            <a:ext cx="4434840" cy="731520"/>
          </a:xfrm>
          <a:prstGeom prst="rect">
            <a:avLst/>
          </a:prstGeom>
          <a:solidFill>
            <a:srgbClr val="FFFFFF"/>
          </a:solidFill>
          <a:ln w="6350">
            <a:solidFill>
              <a:srgbClr val="E0E0E0"/>
            </a:solidFill>
            <a:prstDash val="solid"/>
          </a:ln>
        </p:spPr>
        <p:txBody>
          <a:bodyPr/>
          <a:lstStyle/>
          <a:p>
            <a:endParaRPr lang="en-US"/>
          </a:p>
        </p:txBody>
      </p:sp>
      <p:sp>
        <p:nvSpPr>
          <p:cNvPr id="9" name="Text 7"/>
          <p:cNvSpPr/>
          <p:nvPr/>
        </p:nvSpPr>
        <p:spPr>
          <a:xfrm>
            <a:off x="365760" y="1682496"/>
            <a:ext cx="4233672" cy="640080"/>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Each workstream lead required to submit cross-workstream dependencies — identifying every input they need and every output they owe. Any dependency at risk of missing its delivery date escalated to IMO Leader within 48 hours.</a:t>
            </a:r>
            <a:endParaRPr lang="en-US" sz="1000" dirty="0"/>
          </a:p>
        </p:txBody>
      </p:sp>
      <p:sp>
        <p:nvSpPr>
          <p:cNvPr id="10" name="Shape 8"/>
          <p:cNvSpPr/>
          <p:nvPr/>
        </p:nvSpPr>
        <p:spPr>
          <a:xfrm>
            <a:off x="256032" y="2468880"/>
            <a:ext cx="4434840" cy="256032"/>
          </a:xfrm>
          <a:prstGeom prst="roundRect">
            <a:avLst>
              <a:gd name="adj" fmla="val 10714"/>
            </a:avLst>
          </a:prstGeom>
          <a:solidFill>
            <a:srgbClr val="FFFFFF"/>
          </a:solidFill>
          <a:ln w="19050">
            <a:solidFill>
              <a:srgbClr val="0A2E6B"/>
            </a:solidFill>
            <a:prstDash val="solid"/>
          </a:ln>
        </p:spPr>
        <p:txBody>
          <a:bodyPr/>
          <a:lstStyle/>
          <a:p>
            <a:endParaRPr lang="en-US"/>
          </a:p>
        </p:txBody>
      </p:sp>
      <p:sp>
        <p:nvSpPr>
          <p:cNvPr id="11" name="Text 9"/>
          <p:cNvSpPr/>
          <p:nvPr/>
        </p:nvSpPr>
        <p:spPr>
          <a:xfrm>
            <a:off x="365760" y="2468880"/>
            <a:ext cx="4251960" cy="256032"/>
          </a:xfrm>
          <a:prstGeom prst="rect">
            <a:avLst/>
          </a:prstGeom>
          <a:noFill/>
          <a:ln/>
        </p:spPr>
        <p:txBody>
          <a:bodyPr wrap="square" rtlCol="0" anchor="ctr"/>
          <a:lstStyle/>
          <a:p>
            <a:pPr marL="0" indent="0">
              <a:buNone/>
            </a:pPr>
            <a:r>
              <a:rPr lang="en-US" sz="1200" b="1" dirty="0">
                <a:solidFill>
                  <a:srgbClr val="0A2E6B"/>
                </a:solidFill>
                <a:latin typeface="Calibri" pitchFamily="34" charset="0"/>
                <a:ea typeface="Calibri" pitchFamily="34" charset="-122"/>
                <a:cs typeface="Calibri" pitchFamily="34" charset="-120"/>
              </a:rPr>
              <a:t>Conflict Resolution</a:t>
            </a:r>
            <a:endParaRPr lang="en-US" sz="1200" dirty="0"/>
          </a:p>
        </p:txBody>
      </p:sp>
      <p:sp>
        <p:nvSpPr>
          <p:cNvPr id="12" name="Shape 10"/>
          <p:cNvSpPr/>
          <p:nvPr/>
        </p:nvSpPr>
        <p:spPr>
          <a:xfrm>
            <a:off x="256032" y="2724912"/>
            <a:ext cx="4434840" cy="731520"/>
          </a:xfrm>
          <a:prstGeom prst="rect">
            <a:avLst/>
          </a:prstGeom>
          <a:solidFill>
            <a:srgbClr val="FFFFFF"/>
          </a:solidFill>
          <a:ln w="6350">
            <a:solidFill>
              <a:srgbClr val="E0E0E0"/>
            </a:solidFill>
            <a:prstDash val="solid"/>
          </a:ln>
        </p:spPr>
        <p:txBody>
          <a:bodyPr/>
          <a:lstStyle/>
          <a:p>
            <a:endParaRPr lang="en-US"/>
          </a:p>
        </p:txBody>
      </p:sp>
      <p:sp>
        <p:nvSpPr>
          <p:cNvPr id="13" name="Text 11"/>
          <p:cNvSpPr/>
          <p:nvPr/>
        </p:nvSpPr>
        <p:spPr>
          <a:xfrm>
            <a:off x="365760" y="2761488"/>
            <a:ext cx="4233672" cy="640080"/>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Formal escalation path in place: conflicts unresolved at workstream level within 48 hours escalate to IMO Leader; unresolved within 72 hours at IMO Leader level escalate to Executive Sponsor. No cross-workstream conflicts carried past Week 1.</a:t>
            </a:r>
            <a:endParaRPr lang="en-US" sz="1000" dirty="0"/>
          </a:p>
        </p:txBody>
      </p:sp>
      <p:sp>
        <p:nvSpPr>
          <p:cNvPr id="14" name="Shape 12"/>
          <p:cNvSpPr/>
          <p:nvPr/>
        </p:nvSpPr>
        <p:spPr>
          <a:xfrm>
            <a:off x="256032" y="3547872"/>
            <a:ext cx="4434840" cy="256032"/>
          </a:xfrm>
          <a:prstGeom prst="roundRect">
            <a:avLst>
              <a:gd name="adj" fmla="val 10714"/>
            </a:avLst>
          </a:prstGeom>
          <a:solidFill>
            <a:srgbClr val="FFFFFF"/>
          </a:solidFill>
          <a:ln w="19050">
            <a:solidFill>
              <a:srgbClr val="0A2E6B"/>
            </a:solidFill>
            <a:prstDash val="solid"/>
          </a:ln>
        </p:spPr>
        <p:txBody>
          <a:bodyPr/>
          <a:lstStyle/>
          <a:p>
            <a:endParaRPr lang="en-US"/>
          </a:p>
        </p:txBody>
      </p:sp>
      <p:sp>
        <p:nvSpPr>
          <p:cNvPr id="15" name="Text 13"/>
          <p:cNvSpPr/>
          <p:nvPr/>
        </p:nvSpPr>
        <p:spPr>
          <a:xfrm>
            <a:off x="365760" y="3547872"/>
            <a:ext cx="4251960" cy="256032"/>
          </a:xfrm>
          <a:prstGeom prst="rect">
            <a:avLst/>
          </a:prstGeom>
          <a:noFill/>
          <a:ln/>
        </p:spPr>
        <p:txBody>
          <a:bodyPr wrap="square" rtlCol="0" anchor="ctr"/>
          <a:lstStyle/>
          <a:p>
            <a:pPr marL="0" indent="0">
              <a:buNone/>
            </a:pPr>
            <a:r>
              <a:rPr lang="en-US" sz="1200" b="1" dirty="0">
                <a:solidFill>
                  <a:srgbClr val="0A2E6B"/>
                </a:solidFill>
                <a:latin typeface="Calibri" pitchFamily="34" charset="0"/>
                <a:ea typeface="Calibri" pitchFamily="34" charset="-122"/>
                <a:cs typeface="Calibri" pitchFamily="34" charset="-120"/>
              </a:rPr>
              <a:t>RAID Log &amp; Reporting</a:t>
            </a:r>
            <a:endParaRPr lang="en-US" sz="1200" dirty="0"/>
          </a:p>
        </p:txBody>
      </p:sp>
      <p:sp>
        <p:nvSpPr>
          <p:cNvPr id="16" name="Shape 14"/>
          <p:cNvSpPr/>
          <p:nvPr/>
        </p:nvSpPr>
        <p:spPr>
          <a:xfrm>
            <a:off x="256032" y="3803904"/>
            <a:ext cx="4434840" cy="731520"/>
          </a:xfrm>
          <a:prstGeom prst="rect">
            <a:avLst/>
          </a:prstGeom>
          <a:solidFill>
            <a:srgbClr val="FFFFFF"/>
          </a:solidFill>
          <a:ln w="6350">
            <a:solidFill>
              <a:srgbClr val="E0E0E0"/>
            </a:solidFill>
            <a:prstDash val="solid"/>
          </a:ln>
        </p:spPr>
        <p:txBody>
          <a:bodyPr/>
          <a:lstStyle/>
          <a:p>
            <a:endParaRPr lang="en-US"/>
          </a:p>
        </p:txBody>
      </p:sp>
      <p:sp>
        <p:nvSpPr>
          <p:cNvPr id="17" name="Text 15"/>
          <p:cNvSpPr/>
          <p:nvPr/>
        </p:nvSpPr>
        <p:spPr>
          <a:xfrm>
            <a:off x="365760" y="3840480"/>
            <a:ext cx="4233672" cy="640080"/>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RAID log updated with all Day 1 issues within 24 hours of end-of-day debrief. Every open item has a named owner and 24-hour resolution deadline. Week 1 IMO status report published by Day 5 with task completion rates, milestone status, and RAID summary.</a:t>
            </a:r>
            <a:endParaRPr lang="en-US" sz="1000" dirty="0"/>
          </a:p>
        </p:txBody>
      </p:sp>
      <p:sp>
        <p:nvSpPr>
          <p:cNvPr id="18" name="Shape 16"/>
          <p:cNvSpPr/>
          <p:nvPr/>
        </p:nvSpPr>
        <p:spPr>
          <a:xfrm>
            <a:off x="4892040" y="1389888"/>
            <a:ext cx="4005072" cy="256032"/>
          </a:xfrm>
          <a:prstGeom prst="roundRect">
            <a:avLst>
              <a:gd name="adj" fmla="val 10714"/>
            </a:avLst>
          </a:prstGeom>
          <a:solidFill>
            <a:srgbClr val="FFFFFF"/>
          </a:solidFill>
          <a:ln w="19050">
            <a:solidFill>
              <a:srgbClr val="0A2E6B"/>
            </a:solidFill>
            <a:prstDash val="solid"/>
          </a:ln>
        </p:spPr>
        <p:txBody>
          <a:bodyPr/>
          <a:lstStyle/>
          <a:p>
            <a:endParaRPr lang="en-US"/>
          </a:p>
        </p:txBody>
      </p:sp>
      <p:sp>
        <p:nvSpPr>
          <p:cNvPr id="19" name="Text 17"/>
          <p:cNvSpPr/>
          <p:nvPr/>
        </p:nvSpPr>
        <p:spPr>
          <a:xfrm>
            <a:off x="5001768" y="1389888"/>
            <a:ext cx="3822192" cy="256032"/>
          </a:xfrm>
          <a:prstGeom prst="rect">
            <a:avLst/>
          </a:prstGeom>
          <a:noFill/>
          <a:ln/>
        </p:spPr>
        <p:txBody>
          <a:bodyPr wrap="square" rtlCol="0" anchor="ctr"/>
          <a:lstStyle/>
          <a:p>
            <a:pPr marL="0" indent="0">
              <a:buNone/>
            </a:pPr>
            <a:r>
              <a:rPr lang="en-US" sz="1200" b="1" kern="0" spc="100" dirty="0">
                <a:solidFill>
                  <a:srgbClr val="0A2E6B"/>
                </a:solidFill>
                <a:latin typeface="Calibri" pitchFamily="34" charset="0"/>
                <a:ea typeface="Calibri" pitchFamily="34" charset="-122"/>
                <a:cs typeface="Calibri" pitchFamily="34" charset="-120"/>
              </a:rPr>
              <a:t>OVERSIGHT STATUS</a:t>
            </a:r>
            <a:endParaRPr lang="en-US" sz="1200" dirty="0"/>
          </a:p>
        </p:txBody>
      </p:sp>
      <p:sp>
        <p:nvSpPr>
          <p:cNvPr id="20" name="Shape 18"/>
          <p:cNvSpPr/>
          <p:nvPr/>
        </p:nvSpPr>
        <p:spPr>
          <a:xfrm>
            <a:off x="4892040" y="1700784"/>
            <a:ext cx="4005072" cy="539496"/>
          </a:xfrm>
          <a:prstGeom prst="rect">
            <a:avLst/>
          </a:prstGeom>
          <a:solidFill>
            <a:srgbClr val="FFFFFF"/>
          </a:solidFill>
          <a:ln w="6350">
            <a:solidFill>
              <a:srgbClr val="E0E0E0"/>
            </a:solidFill>
            <a:prstDash val="solid"/>
          </a:ln>
        </p:spPr>
        <p:txBody>
          <a:bodyPr/>
          <a:lstStyle/>
          <a:p>
            <a:endParaRPr lang="en-US"/>
          </a:p>
        </p:txBody>
      </p:sp>
      <p:sp>
        <p:nvSpPr>
          <p:cNvPr id="21" name="Shape 19"/>
          <p:cNvSpPr/>
          <p:nvPr/>
        </p:nvSpPr>
        <p:spPr>
          <a:xfrm>
            <a:off x="4983480" y="1810512"/>
            <a:ext cx="128016" cy="128016"/>
          </a:xfrm>
          <a:prstGeom prst="ellipse">
            <a:avLst/>
          </a:prstGeom>
          <a:solidFill>
            <a:srgbClr val="0A2E6B"/>
          </a:solidFill>
          <a:ln w="12700">
            <a:solidFill>
              <a:srgbClr val="0A2E6B"/>
            </a:solidFill>
            <a:prstDash val="solid"/>
          </a:ln>
        </p:spPr>
        <p:txBody>
          <a:bodyPr/>
          <a:lstStyle/>
          <a:p>
            <a:endParaRPr lang="en-US"/>
          </a:p>
        </p:txBody>
      </p:sp>
      <p:sp>
        <p:nvSpPr>
          <p:cNvPr id="22" name="Text 20"/>
          <p:cNvSpPr/>
          <p:nvPr/>
        </p:nvSpPr>
        <p:spPr>
          <a:xfrm>
            <a:off x="5166360" y="1700784"/>
            <a:ext cx="3685032" cy="201168"/>
          </a:xfrm>
          <a:prstGeom prst="rect">
            <a:avLst/>
          </a:prstGeom>
          <a:noFill/>
          <a:ln/>
        </p:spPr>
        <p:txBody>
          <a:bodyPr wrap="square" rtlCol="0" anchor="b"/>
          <a:lstStyle/>
          <a:p>
            <a:pPr marL="0" indent="0">
              <a:buNone/>
            </a:pPr>
            <a:r>
              <a:rPr lang="en-US" sz="1100" b="1" dirty="0">
                <a:solidFill>
                  <a:srgbClr val="061A3F"/>
                </a:solidFill>
                <a:latin typeface="Calibri" pitchFamily="34" charset="0"/>
                <a:ea typeface="Calibri" pitchFamily="34" charset="-122"/>
                <a:cs typeface="Calibri" pitchFamily="34" charset="-120"/>
              </a:rPr>
              <a:t>Steering Committee</a:t>
            </a:r>
            <a:endParaRPr lang="en-US" sz="1100" dirty="0"/>
          </a:p>
        </p:txBody>
      </p:sp>
      <p:sp>
        <p:nvSpPr>
          <p:cNvPr id="23" name="Text 21"/>
          <p:cNvSpPr/>
          <p:nvPr/>
        </p:nvSpPr>
        <p:spPr>
          <a:xfrm>
            <a:off x="5166360" y="1911096"/>
            <a:ext cx="3685032" cy="32918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Established T-55. Executive Sponsor confirmed engaged. Monthly board report cadence confirmed.</a:t>
            </a:r>
            <a:endParaRPr lang="en-US" sz="950" dirty="0"/>
          </a:p>
        </p:txBody>
      </p:sp>
      <p:sp>
        <p:nvSpPr>
          <p:cNvPr id="24" name="Shape 22"/>
          <p:cNvSpPr/>
          <p:nvPr/>
        </p:nvSpPr>
        <p:spPr>
          <a:xfrm>
            <a:off x="4892040" y="2295144"/>
            <a:ext cx="4005072" cy="539496"/>
          </a:xfrm>
          <a:prstGeom prst="rect">
            <a:avLst/>
          </a:prstGeom>
          <a:solidFill>
            <a:srgbClr val="FFFFFF"/>
          </a:solidFill>
          <a:ln w="6350">
            <a:solidFill>
              <a:srgbClr val="E0E0E0"/>
            </a:solidFill>
            <a:prstDash val="solid"/>
          </a:ln>
        </p:spPr>
        <p:txBody>
          <a:bodyPr/>
          <a:lstStyle/>
          <a:p>
            <a:endParaRPr lang="en-US"/>
          </a:p>
        </p:txBody>
      </p:sp>
      <p:sp>
        <p:nvSpPr>
          <p:cNvPr id="25" name="Shape 23"/>
          <p:cNvSpPr/>
          <p:nvPr/>
        </p:nvSpPr>
        <p:spPr>
          <a:xfrm>
            <a:off x="4983480" y="2404872"/>
            <a:ext cx="128016" cy="128016"/>
          </a:xfrm>
          <a:prstGeom prst="ellipse">
            <a:avLst/>
          </a:prstGeom>
          <a:solidFill>
            <a:srgbClr val="0A2E6B"/>
          </a:solidFill>
          <a:ln w="12700">
            <a:solidFill>
              <a:srgbClr val="0A2E6B"/>
            </a:solidFill>
            <a:prstDash val="solid"/>
          </a:ln>
        </p:spPr>
        <p:txBody>
          <a:bodyPr/>
          <a:lstStyle/>
          <a:p>
            <a:endParaRPr lang="en-US"/>
          </a:p>
        </p:txBody>
      </p:sp>
      <p:sp>
        <p:nvSpPr>
          <p:cNvPr id="26" name="Text 24"/>
          <p:cNvSpPr/>
          <p:nvPr/>
        </p:nvSpPr>
        <p:spPr>
          <a:xfrm>
            <a:off x="5166360" y="2295144"/>
            <a:ext cx="3685032" cy="201168"/>
          </a:xfrm>
          <a:prstGeom prst="rect">
            <a:avLst/>
          </a:prstGeom>
          <a:noFill/>
          <a:ln/>
        </p:spPr>
        <p:txBody>
          <a:bodyPr wrap="square" rtlCol="0" anchor="b"/>
          <a:lstStyle/>
          <a:p>
            <a:pPr marL="0" indent="0">
              <a:buNone/>
            </a:pPr>
            <a:r>
              <a:rPr lang="en-US" sz="1100" b="1" dirty="0">
                <a:solidFill>
                  <a:srgbClr val="061A3F"/>
                </a:solidFill>
                <a:latin typeface="Calibri" pitchFamily="34" charset="0"/>
                <a:ea typeface="Calibri" pitchFamily="34" charset="-122"/>
                <a:cs typeface="Calibri" pitchFamily="34" charset="-120"/>
              </a:rPr>
              <a:t>All Workstream Leads</a:t>
            </a:r>
            <a:endParaRPr lang="en-US" sz="1100" dirty="0"/>
          </a:p>
        </p:txBody>
      </p:sp>
      <p:sp>
        <p:nvSpPr>
          <p:cNvPr id="27" name="Text 25"/>
          <p:cNvSpPr/>
          <p:nvPr/>
        </p:nvSpPr>
        <p:spPr>
          <a:xfrm>
            <a:off x="5166360" y="2505456"/>
            <a:ext cx="3685032" cy="32918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All leads appointed at T-51. Capacity confirmed. Backfill for BAU responsibilities in place where needed.</a:t>
            </a:r>
            <a:endParaRPr lang="en-US" sz="950" dirty="0"/>
          </a:p>
        </p:txBody>
      </p:sp>
      <p:sp>
        <p:nvSpPr>
          <p:cNvPr id="28" name="Shape 26"/>
          <p:cNvSpPr/>
          <p:nvPr/>
        </p:nvSpPr>
        <p:spPr>
          <a:xfrm>
            <a:off x="4892040" y="2889504"/>
            <a:ext cx="4005072" cy="539496"/>
          </a:xfrm>
          <a:prstGeom prst="rect">
            <a:avLst/>
          </a:prstGeom>
          <a:solidFill>
            <a:srgbClr val="FFFFFF"/>
          </a:solidFill>
          <a:ln w="6350">
            <a:solidFill>
              <a:srgbClr val="E0E0E0"/>
            </a:solidFill>
            <a:prstDash val="solid"/>
          </a:ln>
        </p:spPr>
        <p:txBody>
          <a:bodyPr/>
          <a:lstStyle/>
          <a:p>
            <a:endParaRPr lang="en-US"/>
          </a:p>
        </p:txBody>
      </p:sp>
      <p:sp>
        <p:nvSpPr>
          <p:cNvPr id="29" name="Shape 27"/>
          <p:cNvSpPr/>
          <p:nvPr/>
        </p:nvSpPr>
        <p:spPr>
          <a:xfrm>
            <a:off x="4983480" y="2999232"/>
            <a:ext cx="128016" cy="128016"/>
          </a:xfrm>
          <a:prstGeom prst="ellipse">
            <a:avLst/>
          </a:prstGeom>
          <a:solidFill>
            <a:srgbClr val="0A2E6B"/>
          </a:solidFill>
          <a:ln w="12700">
            <a:solidFill>
              <a:srgbClr val="0A2E6B"/>
            </a:solidFill>
            <a:prstDash val="solid"/>
          </a:ln>
        </p:spPr>
        <p:txBody>
          <a:bodyPr/>
          <a:lstStyle/>
          <a:p>
            <a:endParaRPr lang="en-US"/>
          </a:p>
        </p:txBody>
      </p:sp>
      <p:sp>
        <p:nvSpPr>
          <p:cNvPr id="30" name="Text 28"/>
          <p:cNvSpPr/>
          <p:nvPr/>
        </p:nvSpPr>
        <p:spPr>
          <a:xfrm>
            <a:off x="5166360" y="2889504"/>
            <a:ext cx="3685032" cy="201168"/>
          </a:xfrm>
          <a:prstGeom prst="rect">
            <a:avLst/>
          </a:prstGeom>
          <a:noFill/>
          <a:ln/>
        </p:spPr>
        <p:txBody>
          <a:bodyPr wrap="square" rtlCol="0" anchor="b"/>
          <a:lstStyle/>
          <a:p>
            <a:pPr marL="0" indent="0">
              <a:buNone/>
            </a:pPr>
            <a:r>
              <a:rPr lang="en-US" sz="1100" b="1" dirty="0">
                <a:solidFill>
                  <a:srgbClr val="061A3F"/>
                </a:solidFill>
                <a:latin typeface="Calibri" pitchFamily="34" charset="0"/>
                <a:ea typeface="Calibri" pitchFamily="34" charset="-122"/>
                <a:cs typeface="Calibri" pitchFamily="34" charset="-120"/>
              </a:rPr>
              <a:t>Integration Governance</a:t>
            </a:r>
            <a:endParaRPr lang="en-US" sz="1100" dirty="0"/>
          </a:p>
        </p:txBody>
      </p:sp>
      <p:sp>
        <p:nvSpPr>
          <p:cNvPr id="31" name="Text 29"/>
          <p:cNvSpPr/>
          <p:nvPr/>
        </p:nvSpPr>
        <p:spPr>
          <a:xfrm>
            <a:off x="5166360" y="3099816"/>
            <a:ext cx="3685032" cy="32918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IMO governance established at T-42. Charter approved at T-49. Clean room and data privacy protocols distributed.</a:t>
            </a:r>
            <a:endParaRPr lang="en-US" sz="950" dirty="0"/>
          </a:p>
        </p:txBody>
      </p:sp>
      <p:sp>
        <p:nvSpPr>
          <p:cNvPr id="32" name="Shape 30"/>
          <p:cNvSpPr/>
          <p:nvPr/>
        </p:nvSpPr>
        <p:spPr>
          <a:xfrm>
            <a:off x="4892040" y="3483864"/>
            <a:ext cx="4005072" cy="539496"/>
          </a:xfrm>
          <a:prstGeom prst="rect">
            <a:avLst/>
          </a:prstGeom>
          <a:solidFill>
            <a:srgbClr val="FFFFFF"/>
          </a:solidFill>
          <a:ln w="6350">
            <a:solidFill>
              <a:srgbClr val="E0E0E0"/>
            </a:solidFill>
            <a:prstDash val="solid"/>
          </a:ln>
        </p:spPr>
        <p:txBody>
          <a:bodyPr/>
          <a:lstStyle/>
          <a:p>
            <a:endParaRPr lang="en-US"/>
          </a:p>
        </p:txBody>
      </p:sp>
      <p:sp>
        <p:nvSpPr>
          <p:cNvPr id="33" name="Shape 31"/>
          <p:cNvSpPr/>
          <p:nvPr/>
        </p:nvSpPr>
        <p:spPr>
          <a:xfrm>
            <a:off x="4983480" y="3593592"/>
            <a:ext cx="128016" cy="128016"/>
          </a:xfrm>
          <a:prstGeom prst="ellipse">
            <a:avLst/>
          </a:prstGeom>
          <a:solidFill>
            <a:srgbClr val="0A2E6B"/>
          </a:solidFill>
          <a:ln w="12700">
            <a:solidFill>
              <a:srgbClr val="0A2E6B"/>
            </a:solidFill>
            <a:prstDash val="solid"/>
          </a:ln>
        </p:spPr>
        <p:txBody>
          <a:bodyPr/>
          <a:lstStyle/>
          <a:p>
            <a:endParaRPr lang="en-US"/>
          </a:p>
        </p:txBody>
      </p:sp>
      <p:sp>
        <p:nvSpPr>
          <p:cNvPr id="34" name="Text 32"/>
          <p:cNvSpPr/>
          <p:nvPr/>
        </p:nvSpPr>
        <p:spPr>
          <a:xfrm>
            <a:off x="5166360" y="3483864"/>
            <a:ext cx="3685032" cy="201168"/>
          </a:xfrm>
          <a:prstGeom prst="rect">
            <a:avLst/>
          </a:prstGeom>
          <a:noFill/>
          <a:ln/>
        </p:spPr>
        <p:txBody>
          <a:bodyPr wrap="square" rtlCol="0" anchor="b"/>
          <a:lstStyle/>
          <a:p>
            <a:pPr marL="0" indent="0">
              <a:buNone/>
            </a:pPr>
            <a:r>
              <a:rPr lang="en-US" sz="1100" b="1" dirty="0">
                <a:solidFill>
                  <a:srgbClr val="061A3F"/>
                </a:solidFill>
                <a:latin typeface="Calibri" pitchFamily="34" charset="0"/>
                <a:ea typeface="Calibri" pitchFamily="34" charset="-122"/>
                <a:cs typeface="Calibri" pitchFamily="34" charset="-120"/>
              </a:rPr>
              <a:t>Risk Assessment</a:t>
            </a:r>
            <a:endParaRPr lang="en-US" sz="1100" dirty="0"/>
          </a:p>
        </p:txBody>
      </p:sp>
      <p:sp>
        <p:nvSpPr>
          <p:cNvPr id="35" name="Text 33"/>
          <p:cNvSpPr/>
          <p:nvPr/>
        </p:nvSpPr>
        <p:spPr>
          <a:xfrm>
            <a:off x="5166360" y="3694176"/>
            <a:ext cx="3685032" cy="32918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Pre-close risk assessment complete at T-26. Named risk owner for every High-rated risk. All items reviewed by Steering Committee.</a:t>
            </a:r>
            <a:endParaRPr lang="en-US" sz="950" dirty="0"/>
          </a:p>
        </p:txBody>
      </p:sp>
      <p:sp>
        <p:nvSpPr>
          <p:cNvPr id="36" name="Shape 34"/>
          <p:cNvSpPr/>
          <p:nvPr/>
        </p:nvSpPr>
        <p:spPr>
          <a:xfrm>
            <a:off x="4892040" y="4078224"/>
            <a:ext cx="4005072" cy="539496"/>
          </a:xfrm>
          <a:prstGeom prst="rect">
            <a:avLst/>
          </a:prstGeom>
          <a:solidFill>
            <a:srgbClr val="FFFFFF"/>
          </a:solidFill>
          <a:ln w="6350">
            <a:solidFill>
              <a:srgbClr val="E0E0E0"/>
            </a:solidFill>
            <a:prstDash val="solid"/>
          </a:ln>
        </p:spPr>
        <p:txBody>
          <a:bodyPr/>
          <a:lstStyle/>
          <a:p>
            <a:endParaRPr lang="en-US"/>
          </a:p>
        </p:txBody>
      </p:sp>
      <p:sp>
        <p:nvSpPr>
          <p:cNvPr id="37" name="Shape 35"/>
          <p:cNvSpPr/>
          <p:nvPr/>
        </p:nvSpPr>
        <p:spPr>
          <a:xfrm>
            <a:off x="4983480" y="4187952"/>
            <a:ext cx="128016" cy="128016"/>
          </a:xfrm>
          <a:prstGeom prst="ellipse">
            <a:avLst/>
          </a:prstGeom>
          <a:solidFill>
            <a:srgbClr val="0A2E6B"/>
          </a:solidFill>
          <a:ln w="12700">
            <a:solidFill>
              <a:srgbClr val="0A2E6B"/>
            </a:solidFill>
            <a:prstDash val="solid"/>
          </a:ln>
        </p:spPr>
        <p:txBody>
          <a:bodyPr/>
          <a:lstStyle/>
          <a:p>
            <a:endParaRPr lang="en-US"/>
          </a:p>
        </p:txBody>
      </p:sp>
      <p:sp>
        <p:nvSpPr>
          <p:cNvPr id="38" name="Text 36"/>
          <p:cNvSpPr/>
          <p:nvPr/>
        </p:nvSpPr>
        <p:spPr>
          <a:xfrm>
            <a:off x="5166360" y="4078224"/>
            <a:ext cx="3685032" cy="201168"/>
          </a:xfrm>
          <a:prstGeom prst="rect">
            <a:avLst/>
          </a:prstGeom>
          <a:noFill/>
          <a:ln/>
        </p:spPr>
        <p:txBody>
          <a:bodyPr wrap="square" rtlCol="0" anchor="b"/>
          <a:lstStyle/>
          <a:p>
            <a:pPr marL="0" indent="0">
              <a:buNone/>
            </a:pPr>
            <a:r>
              <a:rPr lang="en-US" sz="1100" b="1" dirty="0">
                <a:solidFill>
                  <a:srgbClr val="061A3F"/>
                </a:solidFill>
                <a:latin typeface="Calibri" pitchFamily="34" charset="0"/>
                <a:ea typeface="Calibri" pitchFamily="34" charset="-122"/>
                <a:cs typeface="Calibri" pitchFamily="34" charset="-120"/>
              </a:rPr>
              <a:t>Day 1 Readiness Gate</a:t>
            </a:r>
            <a:endParaRPr lang="en-US" sz="1100" dirty="0"/>
          </a:p>
        </p:txBody>
      </p:sp>
      <p:sp>
        <p:nvSpPr>
          <p:cNvPr id="39" name="Text 37"/>
          <p:cNvSpPr/>
          <p:nvPr/>
        </p:nvSpPr>
        <p:spPr>
          <a:xfrm>
            <a:off x="5166360" y="4288536"/>
            <a:ext cx="3685032" cy="32918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All Day 1 Readiness tasks confirmed complete. War room active. Communications dry run passed. No unresolved blockers.</a:t>
            </a:r>
            <a:endParaRPr lang="en-US" sz="950" dirty="0"/>
          </a:p>
        </p:txBody>
      </p:sp>
      <p:sp>
        <p:nvSpPr>
          <p:cNvPr id="40" name="Text 3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1" name="Text 3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1 of 2</a:t>
            </a:r>
            <a:endParaRPr lang="en-US" sz="2600" dirty="0"/>
          </a:p>
        </p:txBody>
      </p:sp>
      <p:sp>
        <p:nvSpPr>
          <p:cNvPr id="6" name="Shape 4"/>
          <p:cNvSpPr/>
          <p:nvPr/>
        </p:nvSpPr>
        <p:spPr>
          <a:xfrm>
            <a:off x="256032" y="1417320"/>
            <a:ext cx="8631936" cy="1078992"/>
          </a:xfrm>
          <a:prstGeom prst="rect">
            <a:avLst/>
          </a:prstGeom>
          <a:solidFill>
            <a:srgbClr val="FFFFFF"/>
          </a:solidFill>
          <a:ln w="9525">
            <a:solidFill>
              <a:srgbClr val="E0E0E0"/>
            </a:solidFill>
            <a:prstDash val="solid"/>
          </a:ln>
        </p:spPr>
        <p:txBody>
          <a:bodyPr/>
          <a:lstStyle/>
          <a:p>
            <a:endParaRPr lang="en-US"/>
          </a:p>
        </p:txBody>
      </p:sp>
      <p:sp>
        <p:nvSpPr>
          <p:cNvPr id="7" name="Shape 5"/>
          <p:cNvSpPr/>
          <p:nvPr/>
        </p:nvSpPr>
        <p:spPr>
          <a:xfrm>
            <a:off x="320040" y="1527048"/>
            <a:ext cx="822960" cy="201168"/>
          </a:xfrm>
          <a:prstGeom prst="roundRect">
            <a:avLst>
              <a:gd name="adj" fmla="val 18182"/>
            </a:avLst>
          </a:prstGeom>
          <a:solidFill>
            <a:srgbClr val="FFFFFF"/>
          </a:solidFill>
          <a:ln w="19050">
            <a:solidFill>
              <a:srgbClr val="B91C1C"/>
            </a:solidFill>
            <a:prstDash val="solid"/>
          </a:ln>
        </p:spPr>
        <p:txBody>
          <a:bodyPr/>
          <a:lstStyle/>
          <a:p>
            <a:endParaRPr lang="en-US"/>
          </a:p>
        </p:txBody>
      </p:sp>
      <p:sp>
        <p:nvSpPr>
          <p:cNvPr id="8" name="Text 6"/>
          <p:cNvSpPr/>
          <p:nvPr/>
        </p:nvSpPr>
        <p:spPr>
          <a:xfrm>
            <a:off x="320040" y="1527048"/>
            <a:ext cx="822960"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9" name="Shape 7"/>
          <p:cNvSpPr/>
          <p:nvPr/>
        </p:nvSpPr>
        <p:spPr>
          <a:xfrm>
            <a:off x="1188720" y="1527048"/>
            <a:ext cx="74980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10" name="Text 8"/>
          <p:cNvSpPr/>
          <p:nvPr/>
        </p:nvSpPr>
        <p:spPr>
          <a:xfrm>
            <a:off x="1188720" y="1527048"/>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90472"/>
            <a:ext cx="6821424" cy="274320"/>
          </a:xfrm>
          <a:prstGeom prst="rect">
            <a:avLst/>
          </a:prstGeom>
          <a:noFill/>
          <a:ln/>
        </p:spPr>
        <p:txBody>
          <a:bodyPr wrap="square" rtlCol="0" anchor="ctr"/>
          <a:lstStyle/>
          <a:p>
            <a:pPr marL="0" indent="0">
              <a:buNone/>
            </a:pPr>
            <a:r>
              <a:rPr lang="en-US" sz="1150" b="1" dirty="0">
                <a:solidFill>
                  <a:srgbClr val="061A3F"/>
                </a:solidFill>
                <a:latin typeface="Cambria" pitchFamily="34" charset="0"/>
                <a:ea typeface="Cambria" pitchFamily="34" charset="-122"/>
                <a:cs typeface="Cambria" pitchFamily="34" charset="-120"/>
              </a:rPr>
              <a:t>Day 1 open issues not resolved before Day 2 begins</a:t>
            </a:r>
            <a:endParaRPr lang="en-US" sz="1150" dirty="0"/>
          </a:p>
        </p:txBody>
      </p:sp>
      <p:sp>
        <p:nvSpPr>
          <p:cNvPr id="12" name="Text 10"/>
          <p:cNvSpPr/>
          <p:nvPr/>
        </p:nvSpPr>
        <p:spPr>
          <a:xfrm>
            <a:off x="320040" y="1837944"/>
            <a:ext cx="4224528"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Any Critical item unresolved past Day 1 without a formal executive waiver sets a precedent that deadlines are negotiable — eroding IMO authority and increasing slippage risk on future milestones.</a:t>
            </a:r>
            <a:endParaRPr lang="en-US" sz="950" dirty="0"/>
          </a:p>
        </p:txBody>
      </p:sp>
      <p:sp>
        <p:nvSpPr>
          <p:cNvPr id="13" name="Text 11"/>
          <p:cNvSpPr/>
          <p:nvPr/>
        </p:nvSpPr>
        <p:spPr>
          <a:xfrm>
            <a:off x="4681728" y="1837944"/>
            <a:ext cx="4224528" cy="603504"/>
          </a:xfrm>
          <a:prstGeom prst="rect">
            <a:avLst/>
          </a:prstGeom>
          <a:noFill/>
          <a:ln/>
        </p:spPr>
        <p:txBody>
          <a:bodyPr wrap="square" rtlCol="0" anchor="t"/>
          <a:lstStyle/>
          <a:p>
            <a:pPr marL="0" indent="0">
              <a:buNone/>
            </a:pPr>
            <a:r>
              <a:rPr lang="en-US" sz="950" i="1" dirty="0">
                <a:solidFill>
                  <a:srgbClr val="2A4A8A"/>
                </a:solidFill>
                <a:latin typeface="Calibri" pitchFamily="34" charset="0"/>
                <a:ea typeface="Calibri" pitchFamily="34" charset="-122"/>
                <a:cs typeface="Calibri" pitchFamily="34" charset="-120"/>
              </a:rPr>
              <a:t>→ Publish Day 1 open items log to all workstream leads within 2 hours of end-of-day debrief. Assign named owner and 24-hour resolution deadline to every open item. Any High-risk item not resolved within 24 hours escalates automatically to Executive Sponsor.</a:t>
            </a:r>
            <a:endParaRPr lang="en-US" sz="950" dirty="0"/>
          </a:p>
        </p:txBody>
      </p:sp>
      <p:sp>
        <p:nvSpPr>
          <p:cNvPr id="14" name="Shape 12"/>
          <p:cNvSpPr/>
          <p:nvPr/>
        </p:nvSpPr>
        <p:spPr>
          <a:xfrm>
            <a:off x="4572000" y="1819656"/>
            <a:ext cx="0" cy="640080"/>
          </a:xfrm>
          <a:prstGeom prst="line">
            <a:avLst/>
          </a:prstGeom>
          <a:noFill/>
          <a:ln w="9525">
            <a:solidFill>
              <a:srgbClr val="E0E0E0"/>
            </a:solidFill>
            <a:prstDash val="solid"/>
          </a:ln>
        </p:spPr>
        <p:txBody>
          <a:bodyPr/>
          <a:lstStyle/>
          <a:p>
            <a:endParaRPr lang="en-US"/>
          </a:p>
        </p:txBody>
      </p:sp>
      <p:sp>
        <p:nvSpPr>
          <p:cNvPr id="15" name="Shape 13"/>
          <p:cNvSpPr/>
          <p:nvPr/>
        </p:nvSpPr>
        <p:spPr>
          <a:xfrm>
            <a:off x="256032" y="2551176"/>
            <a:ext cx="8631936" cy="1078992"/>
          </a:xfrm>
          <a:prstGeom prst="rect">
            <a:avLst/>
          </a:prstGeom>
          <a:solidFill>
            <a:srgbClr val="FFFFFF"/>
          </a:solidFill>
          <a:ln w="9525">
            <a:solidFill>
              <a:srgbClr val="E0E0E0"/>
            </a:solidFill>
            <a:prstDash val="solid"/>
          </a:ln>
        </p:spPr>
        <p:txBody>
          <a:bodyPr/>
          <a:lstStyle/>
          <a:p>
            <a:endParaRPr lang="en-US"/>
          </a:p>
        </p:txBody>
      </p:sp>
      <p:sp>
        <p:nvSpPr>
          <p:cNvPr id="16" name="Shape 14"/>
          <p:cNvSpPr/>
          <p:nvPr/>
        </p:nvSpPr>
        <p:spPr>
          <a:xfrm>
            <a:off x="320040" y="2660904"/>
            <a:ext cx="822960" cy="201168"/>
          </a:xfrm>
          <a:prstGeom prst="roundRect">
            <a:avLst>
              <a:gd name="adj" fmla="val 18182"/>
            </a:avLst>
          </a:prstGeom>
          <a:solidFill>
            <a:srgbClr val="FFFFFF"/>
          </a:solidFill>
          <a:ln w="19050">
            <a:solidFill>
              <a:srgbClr val="1D4ED8"/>
            </a:solidFill>
            <a:prstDash val="solid"/>
          </a:ln>
        </p:spPr>
        <p:txBody>
          <a:bodyPr/>
          <a:lstStyle/>
          <a:p>
            <a:endParaRPr lang="en-US"/>
          </a:p>
        </p:txBody>
      </p:sp>
      <p:sp>
        <p:nvSpPr>
          <p:cNvPr id="17" name="Text 15"/>
          <p:cNvSpPr/>
          <p:nvPr/>
        </p:nvSpPr>
        <p:spPr>
          <a:xfrm>
            <a:off x="320040" y="2660904"/>
            <a:ext cx="822960" cy="201168"/>
          </a:xfrm>
          <a:prstGeom prst="rect">
            <a:avLst/>
          </a:prstGeom>
          <a:noFill/>
          <a:ln/>
        </p:spPr>
        <p:txBody>
          <a:bodyPr wrap="square" rtlCol="0" anchor="ctr"/>
          <a:lstStyle/>
          <a:p>
            <a:pPr marL="0" indent="0" algn="ctr">
              <a:buNone/>
            </a:pPr>
            <a:r>
              <a:rPr lang="en-US" sz="900" b="1" dirty="0">
                <a:solidFill>
                  <a:srgbClr val="1D4ED8"/>
                </a:solidFill>
                <a:latin typeface="Calibri" pitchFamily="34" charset="0"/>
                <a:ea typeface="Calibri" pitchFamily="34" charset="-122"/>
                <a:cs typeface="Calibri" pitchFamily="34" charset="-120"/>
              </a:rPr>
              <a:t>Dependency</a:t>
            </a:r>
            <a:endParaRPr lang="en-US" sz="900" dirty="0"/>
          </a:p>
        </p:txBody>
      </p:sp>
      <p:sp>
        <p:nvSpPr>
          <p:cNvPr id="18" name="Shape 16"/>
          <p:cNvSpPr/>
          <p:nvPr/>
        </p:nvSpPr>
        <p:spPr>
          <a:xfrm>
            <a:off x="1188720" y="2660904"/>
            <a:ext cx="74980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19" name="Text 17"/>
          <p:cNvSpPr/>
          <p:nvPr/>
        </p:nvSpPr>
        <p:spPr>
          <a:xfrm>
            <a:off x="1188720" y="2660904"/>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0" name="Text 18"/>
          <p:cNvSpPr/>
          <p:nvPr/>
        </p:nvSpPr>
        <p:spPr>
          <a:xfrm>
            <a:off x="1993392" y="2624328"/>
            <a:ext cx="6821424" cy="274320"/>
          </a:xfrm>
          <a:prstGeom prst="rect">
            <a:avLst/>
          </a:prstGeom>
          <a:noFill/>
          <a:ln/>
        </p:spPr>
        <p:txBody>
          <a:bodyPr wrap="square" rtlCol="0" anchor="ctr"/>
          <a:lstStyle/>
          <a:p>
            <a:pPr marL="0" indent="0">
              <a:buNone/>
            </a:pPr>
            <a:r>
              <a:rPr lang="en-US" sz="1150" b="1" dirty="0">
                <a:solidFill>
                  <a:srgbClr val="061A3F"/>
                </a:solidFill>
                <a:latin typeface="Cambria" pitchFamily="34" charset="0"/>
                <a:ea typeface="Cambria" pitchFamily="34" charset="-122"/>
                <a:cs typeface="Cambria" pitchFamily="34" charset="-120"/>
              </a:rPr>
              <a:t>Weekly IMO all-workstream meeting attendance falls below required level</a:t>
            </a:r>
            <a:endParaRPr lang="en-US" sz="1150" dirty="0"/>
          </a:p>
        </p:txBody>
      </p:sp>
      <p:sp>
        <p:nvSpPr>
          <p:cNvPr id="21" name="Text 19"/>
          <p:cNvSpPr/>
          <p:nvPr/>
        </p:nvSpPr>
        <p:spPr>
          <a:xfrm>
            <a:off x="320040" y="2971800"/>
            <a:ext cx="4224528"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Low attendance or partial participation erodes cross-workstream visibility. Blocked dependencies get flagged too late and workstream leads lose shared context on priorities — compounding over successive weeks.</a:t>
            </a:r>
            <a:endParaRPr lang="en-US" sz="950" dirty="0"/>
          </a:p>
        </p:txBody>
      </p:sp>
      <p:sp>
        <p:nvSpPr>
          <p:cNvPr id="22" name="Text 20"/>
          <p:cNvSpPr/>
          <p:nvPr/>
        </p:nvSpPr>
        <p:spPr>
          <a:xfrm>
            <a:off x="4681728" y="2971800"/>
            <a:ext cx="4224528" cy="603504"/>
          </a:xfrm>
          <a:prstGeom prst="rect">
            <a:avLst/>
          </a:prstGeom>
          <a:noFill/>
          <a:ln/>
        </p:spPr>
        <p:txBody>
          <a:bodyPr wrap="square" rtlCol="0" anchor="t"/>
          <a:lstStyle/>
          <a:p>
            <a:pPr marL="0" indent="0">
              <a:buNone/>
            </a:pPr>
            <a:r>
              <a:rPr lang="en-US" sz="950" i="1" dirty="0">
                <a:solidFill>
                  <a:srgbClr val="2A4A8A"/>
                </a:solidFill>
                <a:latin typeface="Calibri" pitchFamily="34" charset="0"/>
                <a:ea typeface="Calibri" pitchFamily="34" charset="-122"/>
                <a:cs typeface="Calibri" pitchFamily="34" charset="-120"/>
              </a:rPr>
              <a:t>→ Require attendance from all workstream leads. A workstream lead who misses two consecutive meetings without a deputy must be escalated to IMO Leader immediately. Document all decisions and action items within 24 hours of each meeting.</a:t>
            </a:r>
            <a:endParaRPr lang="en-US" sz="950" dirty="0"/>
          </a:p>
        </p:txBody>
      </p:sp>
      <p:sp>
        <p:nvSpPr>
          <p:cNvPr id="23" name="Shape 21"/>
          <p:cNvSpPr/>
          <p:nvPr/>
        </p:nvSpPr>
        <p:spPr>
          <a:xfrm>
            <a:off x="4572000" y="2953512"/>
            <a:ext cx="0" cy="640080"/>
          </a:xfrm>
          <a:prstGeom prst="line">
            <a:avLst/>
          </a:prstGeom>
          <a:noFill/>
          <a:ln w="9525">
            <a:solidFill>
              <a:srgbClr val="E0E0E0"/>
            </a:solidFill>
            <a:prstDash val="solid"/>
          </a:ln>
        </p:spPr>
        <p:txBody>
          <a:bodyPr/>
          <a:lstStyle/>
          <a:p>
            <a:endParaRPr lang="en-US"/>
          </a:p>
        </p:txBody>
      </p:sp>
      <p:sp>
        <p:nvSpPr>
          <p:cNvPr id="24" name="Shape 22"/>
          <p:cNvSpPr/>
          <p:nvPr/>
        </p:nvSpPr>
        <p:spPr>
          <a:xfrm>
            <a:off x="256032" y="3685032"/>
            <a:ext cx="8631936" cy="1078992"/>
          </a:xfrm>
          <a:prstGeom prst="rect">
            <a:avLst/>
          </a:prstGeom>
          <a:solidFill>
            <a:srgbClr val="FFFFFF"/>
          </a:solidFill>
          <a:ln w="9525">
            <a:solidFill>
              <a:srgbClr val="E0E0E0"/>
            </a:solidFill>
            <a:prstDash val="solid"/>
          </a:ln>
        </p:spPr>
        <p:txBody>
          <a:bodyPr/>
          <a:lstStyle/>
          <a:p>
            <a:endParaRPr lang="en-US"/>
          </a:p>
        </p:txBody>
      </p:sp>
      <p:sp>
        <p:nvSpPr>
          <p:cNvPr id="25" name="Shape 23"/>
          <p:cNvSpPr/>
          <p:nvPr/>
        </p:nvSpPr>
        <p:spPr>
          <a:xfrm>
            <a:off x="320040" y="3794760"/>
            <a:ext cx="822960" cy="201168"/>
          </a:xfrm>
          <a:prstGeom prst="roundRect">
            <a:avLst>
              <a:gd name="adj" fmla="val 18182"/>
            </a:avLst>
          </a:prstGeom>
          <a:solidFill>
            <a:srgbClr val="FFFFFF"/>
          </a:solidFill>
          <a:ln w="19050">
            <a:solidFill>
              <a:srgbClr val="B91C1C"/>
            </a:solidFill>
            <a:prstDash val="solid"/>
          </a:ln>
        </p:spPr>
        <p:txBody>
          <a:bodyPr/>
          <a:lstStyle/>
          <a:p>
            <a:endParaRPr lang="en-US"/>
          </a:p>
        </p:txBody>
      </p:sp>
      <p:sp>
        <p:nvSpPr>
          <p:cNvPr id="26" name="Text 24"/>
          <p:cNvSpPr/>
          <p:nvPr/>
        </p:nvSpPr>
        <p:spPr>
          <a:xfrm>
            <a:off x="320040" y="3794760"/>
            <a:ext cx="822960"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27" name="Shape 25"/>
          <p:cNvSpPr/>
          <p:nvPr/>
        </p:nvSpPr>
        <p:spPr>
          <a:xfrm>
            <a:off x="1188720" y="3794760"/>
            <a:ext cx="74980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28" name="Text 26"/>
          <p:cNvSpPr/>
          <p:nvPr/>
        </p:nvSpPr>
        <p:spPr>
          <a:xfrm>
            <a:off x="1188720" y="3794760"/>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9" name="Text 27"/>
          <p:cNvSpPr/>
          <p:nvPr/>
        </p:nvSpPr>
        <p:spPr>
          <a:xfrm>
            <a:off x="1993392" y="3758184"/>
            <a:ext cx="6821424" cy="274320"/>
          </a:xfrm>
          <a:prstGeom prst="rect">
            <a:avLst/>
          </a:prstGeom>
          <a:noFill/>
          <a:ln/>
        </p:spPr>
        <p:txBody>
          <a:bodyPr wrap="square" rtlCol="0" anchor="ctr"/>
          <a:lstStyle/>
          <a:p>
            <a:pPr marL="0" indent="0">
              <a:buNone/>
            </a:pPr>
            <a:r>
              <a:rPr lang="en-US" sz="1150" b="1" dirty="0">
                <a:solidFill>
                  <a:srgbClr val="061A3F"/>
                </a:solidFill>
                <a:latin typeface="Cambria" pitchFamily="34" charset="0"/>
                <a:ea typeface="Cambria" pitchFamily="34" charset="-122"/>
                <a:cs typeface="Cambria" pitchFamily="34" charset="-120"/>
              </a:rPr>
              <a:t>Cross-workstream dependencies undocumented or untracked</a:t>
            </a:r>
            <a:endParaRPr lang="en-US" sz="1150" dirty="0"/>
          </a:p>
        </p:txBody>
      </p:sp>
      <p:sp>
        <p:nvSpPr>
          <p:cNvPr id="30" name="Text 28"/>
          <p:cNvSpPr/>
          <p:nvPr/>
        </p:nvSpPr>
        <p:spPr>
          <a:xfrm>
            <a:off x="320040" y="4105656"/>
            <a:ext cx="4224528" cy="603504"/>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Undocumented cross-workstream dependencies are the leading cause of surprise delays. A dependency gap discovered in Week 3 often traces back to an input that was never formally captured in Week 1.</a:t>
            </a:r>
            <a:endParaRPr lang="en-US" sz="950" dirty="0"/>
          </a:p>
        </p:txBody>
      </p:sp>
      <p:sp>
        <p:nvSpPr>
          <p:cNvPr id="31" name="Text 29"/>
          <p:cNvSpPr/>
          <p:nvPr/>
        </p:nvSpPr>
        <p:spPr>
          <a:xfrm>
            <a:off x="4681728" y="4105656"/>
            <a:ext cx="4224528" cy="603504"/>
          </a:xfrm>
          <a:prstGeom prst="rect">
            <a:avLst/>
          </a:prstGeom>
          <a:noFill/>
          <a:ln/>
        </p:spPr>
        <p:txBody>
          <a:bodyPr wrap="square" rtlCol="0" anchor="t"/>
          <a:lstStyle/>
          <a:p>
            <a:pPr marL="0" indent="0">
              <a:buNone/>
            </a:pPr>
            <a:r>
              <a:rPr lang="en-US" sz="950" i="1" dirty="0">
                <a:solidFill>
                  <a:srgbClr val="2A4A8A"/>
                </a:solidFill>
                <a:latin typeface="Calibri" pitchFamily="34" charset="0"/>
                <a:ea typeface="Calibri" pitchFamily="34" charset="-122"/>
                <a:cs typeface="Calibri" pitchFamily="34" charset="-120"/>
              </a:rPr>
              <a:t>→ Require each workstream lead to submit a complete dependency register — every cross-workstream input they need and every output they owe. Any dependency at risk of missing its delivery date escalated to IMO Leader within 48 hours.</a:t>
            </a:r>
            <a:endParaRPr lang="en-US" sz="950" dirty="0"/>
          </a:p>
        </p:txBody>
      </p:sp>
      <p:sp>
        <p:nvSpPr>
          <p:cNvPr id="32" name="Shape 30"/>
          <p:cNvSpPr/>
          <p:nvPr/>
        </p:nvSpPr>
        <p:spPr>
          <a:xfrm>
            <a:off x="4572000" y="4087368"/>
            <a:ext cx="0" cy="640080"/>
          </a:xfrm>
          <a:prstGeom prst="line">
            <a:avLst/>
          </a:prstGeom>
          <a:noFill/>
          <a:ln w="9525">
            <a:solidFill>
              <a:srgbClr val="E0E0E0"/>
            </a:solidFill>
            <a:prstDash val="solid"/>
          </a:ln>
        </p:spPr>
        <p:txBody>
          <a:bodyPr/>
          <a:lstStyle/>
          <a:p>
            <a:endParaRPr lang="en-US"/>
          </a:p>
        </p:txBody>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2E6B"/>
          </a:solidFill>
          <a:ln w="12700">
            <a:solidFill>
              <a:srgbClr val="0A2E6B"/>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2 of 2</a:t>
            </a:r>
            <a:endParaRPr lang="en-US" sz="2600" dirty="0"/>
          </a:p>
        </p:txBody>
      </p:sp>
      <p:sp>
        <p:nvSpPr>
          <p:cNvPr id="6" name="Shape 4"/>
          <p:cNvSpPr/>
          <p:nvPr/>
        </p:nvSpPr>
        <p:spPr>
          <a:xfrm>
            <a:off x="256032" y="1417320"/>
            <a:ext cx="8631936" cy="1417320"/>
          </a:xfrm>
          <a:prstGeom prst="rect">
            <a:avLst/>
          </a:prstGeom>
          <a:solidFill>
            <a:srgbClr val="FFFFFF"/>
          </a:solidFill>
          <a:ln w="9525">
            <a:solidFill>
              <a:srgbClr val="E0E0E0"/>
            </a:solidFill>
            <a:prstDash val="solid"/>
          </a:ln>
        </p:spPr>
        <p:txBody>
          <a:bodyPr/>
          <a:lstStyle/>
          <a:p>
            <a:endParaRPr lang="en-US"/>
          </a:p>
        </p:txBody>
      </p:sp>
      <p:sp>
        <p:nvSpPr>
          <p:cNvPr id="7" name="Shape 5"/>
          <p:cNvSpPr/>
          <p:nvPr/>
        </p:nvSpPr>
        <p:spPr>
          <a:xfrm>
            <a:off x="320040" y="1527048"/>
            <a:ext cx="822960" cy="201168"/>
          </a:xfrm>
          <a:prstGeom prst="roundRect">
            <a:avLst>
              <a:gd name="adj" fmla="val 18182"/>
            </a:avLst>
          </a:prstGeom>
          <a:solidFill>
            <a:srgbClr val="FFFFFF"/>
          </a:solidFill>
          <a:ln w="19050">
            <a:solidFill>
              <a:srgbClr val="B91C1C"/>
            </a:solidFill>
            <a:prstDash val="solid"/>
          </a:ln>
        </p:spPr>
        <p:txBody>
          <a:bodyPr/>
          <a:lstStyle/>
          <a:p>
            <a:endParaRPr lang="en-US"/>
          </a:p>
        </p:txBody>
      </p:sp>
      <p:sp>
        <p:nvSpPr>
          <p:cNvPr id="8" name="Text 6"/>
          <p:cNvSpPr/>
          <p:nvPr/>
        </p:nvSpPr>
        <p:spPr>
          <a:xfrm>
            <a:off x="320040" y="1527048"/>
            <a:ext cx="822960"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9" name="Shape 7"/>
          <p:cNvSpPr/>
          <p:nvPr/>
        </p:nvSpPr>
        <p:spPr>
          <a:xfrm>
            <a:off x="1188720" y="1527048"/>
            <a:ext cx="74980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10" name="Text 8"/>
          <p:cNvSpPr/>
          <p:nvPr/>
        </p:nvSpPr>
        <p:spPr>
          <a:xfrm>
            <a:off x="1188720" y="1527048"/>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90472"/>
            <a:ext cx="6821424" cy="274320"/>
          </a:xfrm>
          <a:prstGeom prst="rect">
            <a:avLst/>
          </a:prstGeom>
          <a:noFill/>
          <a:ln/>
        </p:spPr>
        <p:txBody>
          <a:bodyPr wrap="square" rtlCol="0" anchor="ctr"/>
          <a:lstStyle/>
          <a:p>
            <a:pPr marL="0" indent="0">
              <a:buNone/>
            </a:pPr>
            <a:r>
              <a:rPr lang="en-US" sz="1150" b="1" dirty="0">
                <a:solidFill>
                  <a:srgbClr val="061A3F"/>
                </a:solidFill>
                <a:latin typeface="Cambria" pitchFamily="34" charset="0"/>
                <a:ea typeface="Cambria" pitchFamily="34" charset="-122"/>
                <a:cs typeface="Cambria" pitchFamily="34" charset="-120"/>
              </a:rPr>
              <a:t>Cross-workstream conflicts escalate past IMO level to Steering Committee</a:t>
            </a:r>
            <a:endParaRPr lang="en-US" sz="1150" dirty="0"/>
          </a:p>
        </p:txBody>
      </p:sp>
      <p:sp>
        <p:nvSpPr>
          <p:cNvPr id="12" name="Text 10"/>
          <p:cNvSpPr/>
          <p:nvPr/>
        </p:nvSpPr>
        <p:spPr>
          <a:xfrm>
            <a:off x="320040" y="1837944"/>
            <a:ext cx="4224528" cy="941832"/>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Cross-workstream conflicts left unresolved at the IMO level consume executive bandwidth on issues that should have been resolved earlier. Repeated escalations erode Steering Committee confidence in IMO effectiveness.</a:t>
            </a:r>
            <a:endParaRPr lang="en-US" sz="950" dirty="0"/>
          </a:p>
        </p:txBody>
      </p:sp>
      <p:sp>
        <p:nvSpPr>
          <p:cNvPr id="13" name="Text 11"/>
          <p:cNvSpPr/>
          <p:nvPr/>
        </p:nvSpPr>
        <p:spPr>
          <a:xfrm>
            <a:off x="4681728" y="1837944"/>
            <a:ext cx="4224528" cy="941832"/>
          </a:xfrm>
          <a:prstGeom prst="rect">
            <a:avLst/>
          </a:prstGeom>
          <a:noFill/>
          <a:ln/>
        </p:spPr>
        <p:txBody>
          <a:bodyPr wrap="square" rtlCol="0" anchor="t"/>
          <a:lstStyle/>
          <a:p>
            <a:pPr marL="0" indent="0">
              <a:buNone/>
            </a:pPr>
            <a:r>
              <a:rPr lang="en-US" sz="950" i="1" dirty="0">
                <a:solidFill>
                  <a:srgbClr val="2A4A8A"/>
                </a:solidFill>
                <a:latin typeface="Calibri" pitchFamily="34" charset="0"/>
                <a:ea typeface="Calibri" pitchFamily="34" charset="-122"/>
                <a:cs typeface="Calibri" pitchFamily="34" charset="-120"/>
              </a:rPr>
              <a:t>→ Conflicts unresolved at workstream lead level within 48 hours escalate to IMO Leader. Conflicts unresolved at IMO Leader level within 72 hours escalate to Executive Sponsor. No conflict is allowed to carry into a second weekly IMO meeting unresolved.</a:t>
            </a:r>
            <a:endParaRPr lang="en-US" sz="950" dirty="0"/>
          </a:p>
        </p:txBody>
      </p:sp>
      <p:sp>
        <p:nvSpPr>
          <p:cNvPr id="14" name="Shape 12"/>
          <p:cNvSpPr/>
          <p:nvPr/>
        </p:nvSpPr>
        <p:spPr>
          <a:xfrm>
            <a:off x="4572000" y="1819656"/>
            <a:ext cx="0" cy="978408"/>
          </a:xfrm>
          <a:prstGeom prst="line">
            <a:avLst/>
          </a:prstGeom>
          <a:noFill/>
          <a:ln w="9525">
            <a:solidFill>
              <a:srgbClr val="E0E0E0"/>
            </a:solidFill>
            <a:prstDash val="solid"/>
          </a:ln>
        </p:spPr>
        <p:txBody>
          <a:bodyPr/>
          <a:lstStyle/>
          <a:p>
            <a:endParaRPr lang="en-US"/>
          </a:p>
        </p:txBody>
      </p:sp>
      <p:sp>
        <p:nvSpPr>
          <p:cNvPr id="15" name="Shape 13"/>
          <p:cNvSpPr/>
          <p:nvPr/>
        </p:nvSpPr>
        <p:spPr>
          <a:xfrm>
            <a:off x="256032" y="2962656"/>
            <a:ext cx="8631936" cy="1417320"/>
          </a:xfrm>
          <a:prstGeom prst="rect">
            <a:avLst/>
          </a:prstGeom>
          <a:solidFill>
            <a:srgbClr val="FFFFFF"/>
          </a:solidFill>
          <a:ln w="9525">
            <a:solidFill>
              <a:srgbClr val="E0E0E0"/>
            </a:solidFill>
            <a:prstDash val="solid"/>
          </a:ln>
        </p:spPr>
        <p:txBody>
          <a:bodyPr/>
          <a:lstStyle/>
          <a:p>
            <a:endParaRPr lang="en-US"/>
          </a:p>
        </p:txBody>
      </p:sp>
      <p:sp>
        <p:nvSpPr>
          <p:cNvPr id="16" name="Shape 14"/>
          <p:cNvSpPr/>
          <p:nvPr/>
        </p:nvSpPr>
        <p:spPr>
          <a:xfrm>
            <a:off x="320040" y="3072384"/>
            <a:ext cx="822960" cy="201168"/>
          </a:xfrm>
          <a:prstGeom prst="roundRect">
            <a:avLst>
              <a:gd name="adj" fmla="val 18182"/>
            </a:avLst>
          </a:prstGeom>
          <a:solidFill>
            <a:srgbClr val="FFFFFF"/>
          </a:solidFill>
          <a:ln w="19050">
            <a:solidFill>
              <a:srgbClr val="1D4ED8"/>
            </a:solidFill>
            <a:prstDash val="solid"/>
          </a:ln>
        </p:spPr>
        <p:txBody>
          <a:bodyPr/>
          <a:lstStyle/>
          <a:p>
            <a:endParaRPr lang="en-US"/>
          </a:p>
        </p:txBody>
      </p:sp>
      <p:sp>
        <p:nvSpPr>
          <p:cNvPr id="17" name="Text 15"/>
          <p:cNvSpPr/>
          <p:nvPr/>
        </p:nvSpPr>
        <p:spPr>
          <a:xfrm>
            <a:off x="320040" y="3072384"/>
            <a:ext cx="822960" cy="201168"/>
          </a:xfrm>
          <a:prstGeom prst="rect">
            <a:avLst/>
          </a:prstGeom>
          <a:noFill/>
          <a:ln/>
        </p:spPr>
        <p:txBody>
          <a:bodyPr wrap="square" rtlCol="0" anchor="ctr"/>
          <a:lstStyle/>
          <a:p>
            <a:pPr marL="0" indent="0" algn="ctr">
              <a:buNone/>
            </a:pPr>
            <a:r>
              <a:rPr lang="en-US" sz="900" b="1" dirty="0">
                <a:solidFill>
                  <a:srgbClr val="1D4ED8"/>
                </a:solidFill>
                <a:latin typeface="Calibri" pitchFamily="34" charset="0"/>
                <a:ea typeface="Calibri" pitchFamily="34" charset="-122"/>
                <a:cs typeface="Calibri" pitchFamily="34" charset="-120"/>
              </a:rPr>
              <a:t>Dependency</a:t>
            </a:r>
            <a:endParaRPr lang="en-US" sz="900" dirty="0"/>
          </a:p>
        </p:txBody>
      </p:sp>
      <p:sp>
        <p:nvSpPr>
          <p:cNvPr id="18" name="Shape 16"/>
          <p:cNvSpPr/>
          <p:nvPr/>
        </p:nvSpPr>
        <p:spPr>
          <a:xfrm>
            <a:off x="1188720" y="3072384"/>
            <a:ext cx="74980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19" name="Text 17"/>
          <p:cNvSpPr/>
          <p:nvPr/>
        </p:nvSpPr>
        <p:spPr>
          <a:xfrm>
            <a:off x="1188720" y="3072384"/>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0" name="Text 18"/>
          <p:cNvSpPr/>
          <p:nvPr/>
        </p:nvSpPr>
        <p:spPr>
          <a:xfrm>
            <a:off x="1993392" y="3035808"/>
            <a:ext cx="6821424" cy="274320"/>
          </a:xfrm>
          <a:prstGeom prst="rect">
            <a:avLst/>
          </a:prstGeom>
          <a:noFill/>
          <a:ln/>
        </p:spPr>
        <p:txBody>
          <a:bodyPr wrap="square" rtlCol="0" anchor="ctr"/>
          <a:lstStyle/>
          <a:p>
            <a:pPr marL="0" indent="0">
              <a:buNone/>
            </a:pPr>
            <a:r>
              <a:rPr lang="en-US" sz="1150" b="1" dirty="0">
                <a:solidFill>
                  <a:srgbClr val="061A3F"/>
                </a:solidFill>
                <a:latin typeface="Cambria" pitchFamily="34" charset="0"/>
                <a:ea typeface="Cambria" pitchFamily="34" charset="-122"/>
                <a:cs typeface="Cambria" pitchFamily="34" charset="-120"/>
              </a:rPr>
              <a:t>Synergies lack confirmed owners or cost-to-achieve estimates</a:t>
            </a:r>
            <a:endParaRPr lang="en-US" sz="1150" dirty="0"/>
          </a:p>
        </p:txBody>
      </p:sp>
      <p:sp>
        <p:nvSpPr>
          <p:cNvPr id="21" name="Text 19"/>
          <p:cNvSpPr/>
          <p:nvPr/>
        </p:nvSpPr>
        <p:spPr>
          <a:xfrm>
            <a:off x="320040" y="3383280"/>
            <a:ext cx="4224528" cy="941832"/>
          </a:xfrm>
          <a:prstGeom prst="rect">
            <a:avLst/>
          </a:prstGeom>
          <a:noFill/>
          <a:ln/>
        </p:spPr>
        <p:txBody>
          <a:bodyPr wrap="square" rtlCol="0" anchor="t"/>
          <a:lstStyle/>
          <a:p>
            <a:pPr marL="0" indent="0">
              <a:buNone/>
            </a:pPr>
            <a:r>
              <a:rPr lang="en-US" sz="950" dirty="0">
                <a:solidFill>
                  <a:srgbClr val="0A1A35"/>
                </a:solidFill>
                <a:latin typeface="Calibri" pitchFamily="34" charset="0"/>
                <a:ea typeface="Calibri" pitchFamily="34" charset="-122"/>
                <a:cs typeface="Calibri" pitchFamily="34" charset="-120"/>
              </a:rPr>
              <a:t>Synergies without confirmed owners will not be captured. Any synergy without a validated owner and CTA estimate at Day 30 becomes a gap in the board-facing integration summary — and a source of deal thesis risk.</a:t>
            </a:r>
            <a:endParaRPr lang="en-US" sz="950" dirty="0"/>
          </a:p>
        </p:txBody>
      </p:sp>
      <p:sp>
        <p:nvSpPr>
          <p:cNvPr id="22" name="Text 20"/>
          <p:cNvSpPr/>
          <p:nvPr/>
        </p:nvSpPr>
        <p:spPr>
          <a:xfrm>
            <a:off x="4681728" y="3383280"/>
            <a:ext cx="4224528" cy="941832"/>
          </a:xfrm>
          <a:prstGeom prst="rect">
            <a:avLst/>
          </a:prstGeom>
          <a:noFill/>
          <a:ln/>
        </p:spPr>
        <p:txBody>
          <a:bodyPr wrap="square" rtlCol="0" anchor="t"/>
          <a:lstStyle/>
          <a:p>
            <a:pPr marL="0" indent="0">
              <a:buNone/>
            </a:pPr>
            <a:r>
              <a:rPr lang="en-US" sz="950" i="1" dirty="0">
                <a:solidFill>
                  <a:srgbClr val="2A4A8A"/>
                </a:solidFill>
                <a:latin typeface="Calibri" pitchFamily="34" charset="0"/>
                <a:ea typeface="Calibri" pitchFamily="34" charset="-122"/>
                <a:cs typeface="Calibri" pitchFamily="34" charset="-120"/>
              </a:rPr>
              <a:t>→ Require each synergy owner to validate estimate, CTA, and realization timeline. Any synergy without a validated owner and CTA at Day 30 is removed from the baseline until re-validated. Present synergy validation status to Steering Committee at monthly board report.</a:t>
            </a:r>
            <a:endParaRPr lang="en-US" sz="950" dirty="0"/>
          </a:p>
        </p:txBody>
      </p:sp>
      <p:sp>
        <p:nvSpPr>
          <p:cNvPr id="23" name="Shape 21"/>
          <p:cNvSpPr/>
          <p:nvPr/>
        </p:nvSpPr>
        <p:spPr>
          <a:xfrm>
            <a:off x="4572000" y="3364992"/>
            <a:ext cx="0" cy="978408"/>
          </a:xfrm>
          <a:prstGeom prst="line">
            <a:avLst/>
          </a:prstGeom>
          <a:noFill/>
          <a:ln w="9525">
            <a:solidFill>
              <a:srgbClr val="E0E0E0"/>
            </a:solidFill>
            <a:prstDash val="solid"/>
          </a:ln>
        </p:spPr>
        <p:txBody>
          <a:bodyPr/>
          <a:lstStyle/>
          <a:p>
            <a:endParaRPr lang="en-US"/>
          </a:p>
        </p:txBody>
      </p:sp>
      <p:sp>
        <p:nvSpPr>
          <p:cNvPr id="24" name="Text 22"/>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25" name="Text 23"/>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2E6B"/>
        </a:solidFill>
        <a:effectLst/>
      </p:bgPr>
    </p:bg>
    <p:spTree>
      <p:nvGrpSpPr>
        <p:cNvPr id="1" name=""/>
        <p:cNvGrpSpPr/>
        <p:nvPr/>
      </p:nvGrpSpPr>
      <p:grpSpPr>
        <a:xfrm>
          <a:off x="0" y="0"/>
          <a:ext cx="0" cy="0"/>
          <a:chOff x="0" y="0"/>
          <a:chExt cx="0" cy="0"/>
        </a:xfrm>
      </p:grpSpPr>
      <p:sp>
        <p:nvSpPr>
          <p:cNvPr id="2" name="Text 0"/>
          <p:cNvSpPr/>
          <p:nvPr/>
        </p:nvSpPr>
        <p:spPr>
          <a:xfrm>
            <a:off x="0" y="1371600"/>
            <a:ext cx="9144000" cy="82296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The IMO is Day 1 Ready and Executing.</a:t>
            </a:r>
            <a:endParaRPr lang="en-US" sz="3600" dirty="0"/>
          </a:p>
        </p:txBody>
      </p:sp>
      <p:sp>
        <p:nvSpPr>
          <p:cNvPr id="3" name="Shape 1"/>
          <p:cNvSpPr/>
          <p:nvPr/>
        </p:nvSpPr>
        <p:spPr>
          <a:xfrm>
            <a:off x="548640" y="2304288"/>
            <a:ext cx="8046720" cy="50292"/>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548640" y="2487168"/>
            <a:ext cx="8046720" cy="548640"/>
          </a:xfrm>
          <a:prstGeom prst="rect">
            <a:avLst/>
          </a:prstGeom>
          <a:noFill/>
          <a:ln/>
        </p:spPr>
        <p:txBody>
          <a:bodyPr wrap="square" rtlCol="0" anchor="ctr"/>
          <a:lstStyle/>
          <a:p>
            <a:pPr marL="0" indent="0" algn="ctr">
              <a:buNone/>
            </a:pPr>
            <a:r>
              <a:rPr lang="en-US" sz="2600" b="1" kern="0" spc="800" dirty="0">
                <a:solidFill>
                  <a:srgbClr val="FFFFFF"/>
                </a:solidFill>
                <a:latin typeface="Cambria" pitchFamily="34" charset="0"/>
                <a:ea typeface="Cambria" pitchFamily="34" charset="-122"/>
                <a:cs typeface="Cambria" pitchFamily="34" charset="-120"/>
              </a:rPr>
              <a:t>100-DAY ADVISORS</a:t>
            </a:r>
            <a:endParaRPr lang="en-US" sz="2600" dirty="0"/>
          </a:p>
        </p:txBody>
      </p:sp>
      <p:sp>
        <p:nvSpPr>
          <p:cNvPr id="5" name="Text 3"/>
          <p:cNvSpPr/>
          <p:nvPr/>
        </p:nvSpPr>
        <p:spPr>
          <a:xfrm>
            <a:off x="548640" y="3063240"/>
            <a:ext cx="8046720" cy="320040"/>
          </a:xfrm>
          <a:prstGeom prst="rect">
            <a:avLst/>
          </a:prstGeom>
          <a:noFill/>
          <a:ln/>
        </p:spPr>
        <p:txBody>
          <a:bodyPr wrap="square" rtlCol="0" anchor="ctr"/>
          <a:lstStyle/>
          <a:p>
            <a:pPr marL="0" indent="0" algn="ctr">
              <a:buNone/>
            </a:pPr>
            <a:r>
              <a:rPr lang="en-US" sz="1400" i="1" dirty="0">
                <a:solidFill>
                  <a:srgbClr val="FFD166"/>
                </a:solidFill>
                <a:latin typeface="Cambria" pitchFamily="34" charset="0"/>
                <a:ea typeface="Cambria" pitchFamily="34" charset="-122"/>
                <a:cs typeface="Cambria" pitchFamily="34" charset="-120"/>
              </a:rPr>
              <a:t>Accelerating M&amp;A Integrations</a:t>
            </a:r>
            <a:endParaRPr lang="en-US" sz="1400" dirty="0"/>
          </a:p>
        </p:txBody>
      </p:sp>
      <p:sp>
        <p:nvSpPr>
          <p:cNvPr id="6" name="Text 4"/>
          <p:cNvSpPr/>
          <p:nvPr/>
        </p:nvSpPr>
        <p:spPr>
          <a:xfrm>
            <a:off x="548640" y="3493008"/>
            <a:ext cx="8046720" cy="2743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mandaplaybook.com</a:t>
            </a:r>
            <a:endParaRPr lang="en-US" sz="1200" dirty="0"/>
          </a:p>
        </p:txBody>
      </p:sp>
      <p:sp>
        <p:nvSpPr>
          <p:cNvPr id="7" name="Text 5"/>
          <p:cNvSpPr/>
          <p:nvPr/>
        </p:nvSpPr>
        <p:spPr>
          <a:xfrm>
            <a:off x="548640" y="3785616"/>
            <a:ext cx="8046720" cy="256032"/>
          </a:xfrm>
          <a:prstGeom prst="rect">
            <a:avLst/>
          </a:prstGeom>
          <a:noFill/>
          <a:ln/>
        </p:spPr>
        <p:txBody>
          <a:bodyPr wrap="square" rtlCol="0" anchor="ctr"/>
          <a:lstStyle/>
          <a:p>
            <a:pPr marL="0" indent="0" algn="ctr">
              <a:buNone/>
            </a:pPr>
            <a:r>
              <a:rPr lang="en-US" sz="1100" dirty="0">
                <a:solidFill>
                  <a:srgbClr val="A8CAFE"/>
                </a:solidFill>
                <a:latin typeface="Calibri" pitchFamily="34" charset="0"/>
                <a:ea typeface="Calibri" pitchFamily="34" charset="-122"/>
                <a:cs typeface="Calibri" pitchFamily="34" charset="-120"/>
              </a:rPr>
              <a:t>inquiries@100dayadvisors.com</a:t>
            </a:r>
            <a:endParaRPr lang="en-US" sz="1100" dirty="0"/>
          </a:p>
        </p:txBody>
      </p:sp>
      <p:sp>
        <p:nvSpPr>
          <p:cNvPr id="8" name="Text 6"/>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A8CAFE"/>
                </a:solidFill>
                <a:latin typeface="Calibri" pitchFamily="34" charset="0"/>
                <a:ea typeface="Calibri" pitchFamily="34" charset="-122"/>
                <a:cs typeface="Calibri" pitchFamily="34" charset="-120"/>
              </a:rPr>
              <a:t>© 100-Day Advisors  ·  MandAPlaybook.com</a:t>
            </a:r>
            <a:endParaRPr lang="en-US" sz="700" dirty="0"/>
          </a:p>
        </p:txBody>
      </p:sp>
      <p:sp>
        <p:nvSpPr>
          <p:cNvPr id="9" name="Text 7"/>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A8CAFE"/>
                </a:solidFill>
                <a:latin typeface="Calibri" pitchFamily="34" charset="0"/>
                <a:ea typeface="Calibri" pitchFamily="34" charset="-122"/>
                <a:cs typeface="Calibri" pitchFamily="34" charset="-120"/>
              </a:rPr>
              <a:t>9</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1546</Words>
  <Application>Microsoft Office PowerPoint</Application>
  <PresentationFormat>On-screen Show (16:9)</PresentationFormat>
  <Paragraphs>168</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IMO Day 1 Readiness</dc:title>
  <dc:subject>PptxGenJS Presentation</dc:subject>
  <dc:creator>PptxGenJS</dc:creator>
  <cp:lastModifiedBy>Joseph Aberger</cp:lastModifiedBy>
  <cp:revision>3</cp:revision>
  <dcterms:created xsi:type="dcterms:W3CDTF">2026-06-26T22:38:04Z</dcterms:created>
  <dcterms:modified xsi:type="dcterms:W3CDTF">2026-06-27T17:40:12Z</dcterms:modified>
</cp:coreProperties>
</file>